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0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</p:sldIdLst>
  <p:sldSz cy="6858000" cx="12192000"/>
  <p:notesSz cx="6858000" cy="9144000"/>
  <p:embeddedFontLst>
    <p:embeddedFont>
      <p:font typeface="Libre Baskerville"/>
      <p:regular r:id="rId67"/>
      <p:bold r:id="rId68"/>
      <p: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6D863A65-24C7-4EF7-BB46-169D25AB109F}">
  <a:tblStyle styleId="{6D863A65-24C7-4EF7-BB46-169D25AB109F}" styleName="Table_0">
    <a:wholeTbl>
      <a:tcTxStyle b="off" i="off">
        <a:font>
          <a:latin typeface="Corbel"/>
          <a:ea typeface="Corbel"/>
          <a:cs typeface="Corbe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E8EFF3"/>
          </a:solidFill>
        </a:fill>
      </a:tcStyle>
    </a:wholeTbl>
    <a:band1H>
      <a:tcStyle>
        <a:fill>
          <a:solidFill>
            <a:srgbClr val="CDDEE5"/>
          </a:solidFill>
        </a:fill>
      </a:tcStyle>
    </a:band1H>
    <a:band1V>
      <a:tcStyle>
        <a:fill>
          <a:solidFill>
            <a:srgbClr val="CDDEE5"/>
          </a:solidFill>
        </a:fill>
      </a:tcStyle>
    </a:band1V>
    <a:lastCol>
      <a:tcTxStyle b="on" i="off">
        <a:font>
          <a:latin typeface="Corbel"/>
          <a:ea typeface="Corbel"/>
          <a:cs typeface="Corbe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orbel"/>
          <a:ea typeface="Corbel"/>
          <a:cs typeface="Corbe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orbel"/>
          <a:ea typeface="Corbel"/>
          <a:cs typeface="Corbe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font" Target="fonts/LibreBaskerville-bold.fntdata"/><Relationship Id="rId23" Type="http://schemas.openxmlformats.org/officeDocument/2006/relationships/slide" Target="slides/slide17.xml"/><Relationship Id="rId67" Type="http://schemas.openxmlformats.org/officeDocument/2006/relationships/font" Target="fonts/LibreBaskerville-regular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LibreBaskerville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0" name="Shape 23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8" name="Shape 26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5" name="Shape 28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3" name="Shape 29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3" name="Shape 32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7" name="Shape 33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3" name="Shape 34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6" name="Shape 37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2" name="Shape 38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" name="Shape 11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8" name="Shape 38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4" name="Shape 39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0" name="Shape 40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6" name="Shape 40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2" name="Shape 41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8" name="Shape 41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4" name="Shape 42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0" name="Shape 43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6" name="Shape 43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3" name="Shape 44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0" name="Shape 45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6" name="Shape 45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3" name="Shape 46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0" name="Shape 47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6" name="Shape 47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Shape 4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Shape 4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Shape 4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Shape 5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Thomas, 23, GeorgiaTech alumni, Lives in Sunnyvale, Works at VMWare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Shape 5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" name="Shape 13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Shape 5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3" name="Shape 53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Shape 5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Shape 5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Shape 5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Shape 5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Shape 5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Shape 5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2" name="Shape 59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1" name="Shape 14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Shape 6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Shape 6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Shape 6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Shape 6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3" name="Shape 64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9" name="Shape 64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4" name="Shape 65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Shape 6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6" name="Shape 66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1" name="Shape 67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" name="Shape 14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9" name="Shape 67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" name="Shape 15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" name="Shape 16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2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 title="Page Number Shape"/>
          <p:cNvSpPr/>
          <p:nvPr/>
        </p:nvSpPr>
        <p:spPr>
          <a:xfrm>
            <a:off x="11784010" y="1189204"/>
            <a:ext cx="407987" cy="819150"/>
          </a:xfrm>
          <a:custGeom>
            <a:pathLst>
              <a:path extrusionOk="0" h="120000" w="120000">
                <a:moveTo>
                  <a:pt x="120000" y="0"/>
                </a:moveTo>
                <a:lnTo>
                  <a:pt x="120000" y="120000"/>
                </a:lnTo>
                <a:lnTo>
                  <a:pt x="112462" y="119900"/>
                </a:lnTo>
                <a:lnTo>
                  <a:pt x="104991" y="119534"/>
                </a:lnTo>
                <a:lnTo>
                  <a:pt x="97654" y="118970"/>
                </a:lnTo>
                <a:lnTo>
                  <a:pt x="90516" y="118172"/>
                </a:lnTo>
                <a:lnTo>
                  <a:pt x="83446" y="117176"/>
                </a:lnTo>
                <a:lnTo>
                  <a:pt x="76709" y="115946"/>
                </a:lnTo>
                <a:lnTo>
                  <a:pt x="70038" y="114551"/>
                </a:lnTo>
                <a:lnTo>
                  <a:pt x="63568" y="112990"/>
                </a:lnTo>
                <a:lnTo>
                  <a:pt x="57365" y="111196"/>
                </a:lnTo>
                <a:lnTo>
                  <a:pt x="51428" y="109269"/>
                </a:lnTo>
                <a:lnTo>
                  <a:pt x="45758" y="107109"/>
                </a:lnTo>
                <a:lnTo>
                  <a:pt x="40289" y="104850"/>
                </a:lnTo>
                <a:lnTo>
                  <a:pt x="35152" y="102425"/>
                </a:lnTo>
                <a:lnTo>
                  <a:pt x="30283" y="99833"/>
                </a:lnTo>
                <a:lnTo>
                  <a:pt x="25747" y="97109"/>
                </a:lnTo>
                <a:lnTo>
                  <a:pt x="21545" y="94285"/>
                </a:lnTo>
                <a:lnTo>
                  <a:pt x="17676" y="91295"/>
                </a:lnTo>
                <a:lnTo>
                  <a:pt x="14074" y="88205"/>
                </a:lnTo>
                <a:lnTo>
                  <a:pt x="10872" y="85016"/>
                </a:lnTo>
                <a:lnTo>
                  <a:pt x="8071" y="81694"/>
                </a:lnTo>
                <a:lnTo>
                  <a:pt x="5669" y="78272"/>
                </a:lnTo>
                <a:lnTo>
                  <a:pt x="3668" y="74784"/>
                </a:lnTo>
                <a:lnTo>
                  <a:pt x="2134" y="71196"/>
                </a:lnTo>
                <a:lnTo>
                  <a:pt x="933" y="67541"/>
                </a:lnTo>
                <a:lnTo>
                  <a:pt x="266" y="63787"/>
                </a:lnTo>
                <a:lnTo>
                  <a:pt x="0" y="60000"/>
                </a:lnTo>
                <a:lnTo>
                  <a:pt x="266" y="56212"/>
                </a:lnTo>
                <a:lnTo>
                  <a:pt x="933" y="52491"/>
                </a:lnTo>
                <a:lnTo>
                  <a:pt x="2134" y="48803"/>
                </a:lnTo>
                <a:lnTo>
                  <a:pt x="3668" y="45249"/>
                </a:lnTo>
                <a:lnTo>
                  <a:pt x="5669" y="41727"/>
                </a:lnTo>
                <a:lnTo>
                  <a:pt x="8071" y="38338"/>
                </a:lnTo>
                <a:lnTo>
                  <a:pt x="10872" y="35016"/>
                </a:lnTo>
                <a:lnTo>
                  <a:pt x="14074" y="31827"/>
                </a:lnTo>
                <a:lnTo>
                  <a:pt x="17676" y="28704"/>
                </a:lnTo>
                <a:lnTo>
                  <a:pt x="21545" y="25714"/>
                </a:lnTo>
                <a:lnTo>
                  <a:pt x="25747" y="22890"/>
                </a:lnTo>
                <a:lnTo>
                  <a:pt x="30283" y="20166"/>
                </a:lnTo>
                <a:lnTo>
                  <a:pt x="35152" y="17574"/>
                </a:lnTo>
                <a:lnTo>
                  <a:pt x="40289" y="15149"/>
                </a:lnTo>
                <a:lnTo>
                  <a:pt x="45758" y="12890"/>
                </a:lnTo>
                <a:lnTo>
                  <a:pt x="51428" y="10797"/>
                </a:lnTo>
                <a:lnTo>
                  <a:pt x="57365" y="8837"/>
                </a:lnTo>
                <a:lnTo>
                  <a:pt x="63568" y="7043"/>
                </a:lnTo>
                <a:lnTo>
                  <a:pt x="70038" y="5448"/>
                </a:lnTo>
                <a:lnTo>
                  <a:pt x="76709" y="4053"/>
                </a:lnTo>
                <a:lnTo>
                  <a:pt x="83446" y="2823"/>
                </a:lnTo>
                <a:lnTo>
                  <a:pt x="90516" y="1827"/>
                </a:lnTo>
                <a:lnTo>
                  <a:pt x="97654" y="1063"/>
                </a:lnTo>
                <a:lnTo>
                  <a:pt x="104991" y="465"/>
                </a:lnTo>
                <a:lnTo>
                  <a:pt x="112462" y="166"/>
                </a:lnTo>
                <a:lnTo>
                  <a:pt x="12000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5" name="Shape 15"/>
          <p:cNvSpPr txBox="1"/>
          <p:nvPr>
            <p:ph type="ctrTitle"/>
          </p:nvPr>
        </p:nvSpPr>
        <p:spPr>
          <a:xfrm>
            <a:off x="1088912" y="1143292"/>
            <a:ext cx="7034362" cy="42689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buClr>
                <a:schemeClr val="lt2"/>
              </a:buClr>
              <a:buFont typeface="Libre Baskerville"/>
              <a:buNone/>
              <a:defRPr b="0" i="1" sz="7700" u="none" cap="none" strike="noStrike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6" name="Shape 16"/>
          <p:cNvSpPr txBox="1"/>
          <p:nvPr>
            <p:ph idx="1" type="subTitle"/>
          </p:nvPr>
        </p:nvSpPr>
        <p:spPr>
          <a:xfrm>
            <a:off x="1088913" y="5537925"/>
            <a:ext cx="7034362" cy="7063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4000"/>
              </a:lnSpc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1" sz="2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lnSpc>
                <a:spcPct val="112000"/>
              </a:lnSpc>
              <a:spcBef>
                <a:spcPts val="900"/>
              </a:spcBef>
              <a:buClr>
                <a:srgbClr val="FEFEFE"/>
              </a:buClr>
              <a:buFont typeface="Calibri"/>
              <a:buNone/>
              <a:defRPr b="0" i="0" sz="20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112000"/>
              </a:lnSpc>
              <a:spcBef>
                <a:spcPts val="900"/>
              </a:spcBef>
              <a:buClr>
                <a:srgbClr val="FEFEFE"/>
              </a:buClr>
              <a:buFont typeface="Arial"/>
              <a:buNone/>
              <a:defRPr b="0" i="0" sz="1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112000"/>
              </a:lnSpc>
              <a:spcBef>
                <a:spcPts val="900"/>
              </a:spcBef>
              <a:buClr>
                <a:srgbClr val="FEFEFE"/>
              </a:buClr>
              <a:buFont typeface="Calibri"/>
              <a:buNone/>
              <a:defRPr b="0" i="0" sz="16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112000"/>
              </a:lnSpc>
              <a:spcBef>
                <a:spcPts val="900"/>
              </a:spcBef>
              <a:buClr>
                <a:srgbClr val="FEFEFE"/>
              </a:buClr>
              <a:buFont typeface="Arial"/>
              <a:buNone/>
              <a:defRPr b="0" i="1" sz="16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112000"/>
              </a:lnSpc>
              <a:spcBef>
                <a:spcPts val="1300"/>
              </a:spcBef>
              <a:buClr>
                <a:srgbClr val="FEFEFE"/>
              </a:buClr>
              <a:buFont typeface="Calibri"/>
              <a:buNone/>
              <a:defRPr b="0" i="0" sz="16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112000"/>
              </a:lnSpc>
              <a:spcBef>
                <a:spcPts val="1300"/>
              </a:spcBef>
              <a:buClr>
                <a:srgbClr val="FEFEFE"/>
              </a:buClr>
              <a:buFont typeface="Arial"/>
              <a:buNone/>
              <a:defRPr b="0" i="1" sz="16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112000"/>
              </a:lnSpc>
              <a:spcBef>
                <a:spcPts val="1300"/>
              </a:spcBef>
              <a:buClr>
                <a:srgbClr val="FEFEFE"/>
              </a:buClr>
              <a:buFont typeface="Calibri"/>
              <a:buNone/>
              <a:defRPr b="0" i="0" sz="16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112000"/>
              </a:lnSpc>
              <a:spcBef>
                <a:spcPts val="1300"/>
              </a:spcBef>
              <a:buClr>
                <a:srgbClr val="FEFEFE"/>
              </a:buClr>
              <a:buFont typeface="Arial"/>
              <a:buNone/>
              <a:defRPr b="0" i="1" sz="16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0" type="dt"/>
          </p:nvPr>
        </p:nvSpPr>
        <p:spPr>
          <a:xfrm>
            <a:off x="1088912" y="6314439"/>
            <a:ext cx="15966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1" sz="1200" u="none" cap="none" strike="noStrike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1" type="ftr"/>
          </p:nvPr>
        </p:nvSpPr>
        <p:spPr>
          <a:xfrm>
            <a:off x="3000591" y="6314439"/>
            <a:ext cx="51226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1" sz="1200" u="none" cap="none" strike="noStrike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11784010" y="1416216"/>
            <a:ext cx="4079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1" lang="en-US" sz="1200" u="none" cap="none" strike="noStrik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‹#›</a:t>
            </a:fld>
          </a:p>
        </p:txBody>
      </p:sp>
      <p:cxnSp>
        <p:nvCxnSpPr>
          <p:cNvPr id="20" name="Shape 20" title="Verticle Rule Line"/>
          <p:cNvCxnSpPr/>
          <p:nvPr/>
        </p:nvCxnSpPr>
        <p:spPr>
          <a:xfrm>
            <a:off x="773854" y="1257300"/>
            <a:ext cx="0" cy="5600699"/>
          </a:xfrm>
          <a:prstGeom prst="straightConnector1">
            <a:avLst/>
          </a:prstGeom>
          <a:noFill/>
          <a:ln cap="flat" cmpd="sng" w="254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758952" y="557260"/>
            <a:ext cx="3840479" cy="19192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lnSpc>
                <a:spcPct val="93000"/>
              </a:lnSpc>
              <a:spcBef>
                <a:spcPts val="0"/>
              </a:spcBef>
              <a:buClr>
                <a:srgbClr val="262626"/>
              </a:buClr>
              <a:buFont typeface="Libre Baskerville"/>
              <a:buNone/>
              <a:defRPr b="0" i="1" sz="40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5" name="Shape 85"/>
          <p:cNvSpPr/>
          <p:nvPr>
            <p:ph idx="2" type="pic"/>
          </p:nvPr>
        </p:nvSpPr>
        <p:spPr>
          <a:xfrm>
            <a:off x="5257800" y="0"/>
            <a:ext cx="6172199" cy="6857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Font typeface="Calibri"/>
              <a:buNone/>
              <a:defRPr b="0" i="0" sz="2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Font typeface="Arial"/>
              <a:buNone/>
              <a:defRPr b="0" i="0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Font typeface="Calibri"/>
              <a:buNone/>
              <a:defRPr b="0" i="0" sz="2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Font typeface="Arial"/>
              <a:buNone/>
              <a:defRPr b="0" i="1" sz="2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12000"/>
              </a:lnSpc>
              <a:spcBef>
                <a:spcPts val="1300"/>
              </a:spcBef>
              <a:buClr>
                <a:srgbClr val="262626"/>
              </a:buClr>
              <a:buFont typeface="Calibri"/>
              <a:buNone/>
              <a:defRPr b="0" i="0" sz="2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12000"/>
              </a:lnSpc>
              <a:spcBef>
                <a:spcPts val="1300"/>
              </a:spcBef>
              <a:buClr>
                <a:srgbClr val="262626"/>
              </a:buClr>
              <a:buFont typeface="Arial"/>
              <a:buNone/>
              <a:defRPr b="0" i="1" sz="2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12000"/>
              </a:lnSpc>
              <a:spcBef>
                <a:spcPts val="1300"/>
              </a:spcBef>
              <a:buClr>
                <a:srgbClr val="262626"/>
              </a:buClr>
              <a:buFont typeface="Calibri"/>
              <a:buNone/>
              <a:defRPr b="0" i="0" sz="2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12000"/>
              </a:lnSpc>
              <a:spcBef>
                <a:spcPts val="1300"/>
              </a:spcBef>
              <a:buClr>
                <a:srgbClr val="262626"/>
              </a:buClr>
              <a:buFont typeface="Arial"/>
              <a:buNone/>
              <a:defRPr b="0" i="1" sz="2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758952" y="2621511"/>
            <a:ext cx="3840479" cy="32369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lnSpc>
                <a:spcPct val="125000"/>
              </a:lnSpc>
              <a:spcBef>
                <a:spcPts val="900"/>
              </a:spcBef>
              <a:buClr>
                <a:srgbClr val="262626"/>
              </a:buClr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Font typeface="Calibri"/>
              <a:buNone/>
              <a:defRPr b="0" i="0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Font typeface="Calibri"/>
              <a:buNone/>
              <a:defRPr b="0" i="0" sz="1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Font typeface="Arial"/>
              <a:buNone/>
              <a:defRPr b="0" i="1" sz="1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12000"/>
              </a:lnSpc>
              <a:spcBef>
                <a:spcPts val="1300"/>
              </a:spcBef>
              <a:buClr>
                <a:srgbClr val="262626"/>
              </a:buClr>
              <a:buFont typeface="Calibri"/>
              <a:buNone/>
              <a:defRPr b="0" i="0" sz="1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12000"/>
              </a:lnSpc>
              <a:spcBef>
                <a:spcPts val="1300"/>
              </a:spcBef>
              <a:buClr>
                <a:srgbClr val="262626"/>
              </a:buClr>
              <a:buFont typeface="Arial"/>
              <a:buNone/>
              <a:defRPr b="0" i="1" sz="1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12000"/>
              </a:lnSpc>
              <a:spcBef>
                <a:spcPts val="1300"/>
              </a:spcBef>
              <a:buClr>
                <a:srgbClr val="262626"/>
              </a:buClr>
              <a:buFont typeface="Calibri"/>
              <a:buNone/>
              <a:defRPr b="0" i="0" sz="1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12000"/>
              </a:lnSpc>
              <a:spcBef>
                <a:spcPts val="1300"/>
              </a:spcBef>
              <a:buClr>
                <a:srgbClr val="262626"/>
              </a:buClr>
              <a:buFont typeface="Arial"/>
              <a:buNone/>
              <a:defRPr b="0" i="1" sz="1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0" type="dt"/>
          </p:nvPr>
        </p:nvSpPr>
        <p:spPr>
          <a:xfrm>
            <a:off x="762000" y="593006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1" sz="10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1" type="ftr"/>
          </p:nvPr>
        </p:nvSpPr>
        <p:spPr>
          <a:xfrm>
            <a:off x="762000" y="6314439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1" i="1" sz="12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11784010" y="5607592"/>
            <a:ext cx="4079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1" lang="en-US" sz="1200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762000" y="559677"/>
            <a:ext cx="3833905" cy="49524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Font typeface="Libre Baskerville"/>
              <a:buNone/>
              <a:defRPr b="0" i="1" sz="50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92" name="Shape 92"/>
          <p:cNvSpPr txBox="1"/>
          <p:nvPr>
            <p:ph idx="1" type="body"/>
          </p:nvPr>
        </p:nvSpPr>
        <p:spPr>
          <a:xfrm rot="5400000">
            <a:off x="5513727" y="307951"/>
            <a:ext cx="5584142" cy="62483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56464" lvl="0" marL="283464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77800" lvl="1" marL="685800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Calibri"/>
              <a:buChar char="–"/>
              <a:defRPr b="0" i="0" sz="1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90500" lvl="2" marL="1143000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03200" lvl="3" marL="1600200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Calibri"/>
              <a:buChar char="–"/>
              <a:defRPr b="0" i="0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03200" lvl="4" marL="2057400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Arial"/>
              <a:buChar char="•"/>
              <a:defRPr b="0" i="1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03200" lvl="5" marL="2514600" marR="0" rtl="0" algn="l">
              <a:lnSpc>
                <a:spcPct val="112000"/>
              </a:lnSpc>
              <a:spcBef>
                <a:spcPts val="1300"/>
              </a:spcBef>
              <a:buClr>
                <a:srgbClr val="262626"/>
              </a:buClr>
              <a:buSzPct val="100000"/>
              <a:buFont typeface="Calibri"/>
              <a:buChar char="–"/>
              <a:defRPr b="0" i="0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03200" lvl="6" marL="2971800" marR="0" rtl="0" algn="l">
              <a:lnSpc>
                <a:spcPct val="112000"/>
              </a:lnSpc>
              <a:spcBef>
                <a:spcPts val="1300"/>
              </a:spcBef>
              <a:buClr>
                <a:srgbClr val="262626"/>
              </a:buClr>
              <a:buSzPct val="100000"/>
              <a:buFont typeface="Arial"/>
              <a:buChar char="•"/>
              <a:defRPr b="0" i="1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03200" lvl="7" marL="3429000" marR="0" rtl="0" algn="l">
              <a:lnSpc>
                <a:spcPct val="112000"/>
              </a:lnSpc>
              <a:spcBef>
                <a:spcPts val="1300"/>
              </a:spcBef>
              <a:buClr>
                <a:srgbClr val="262626"/>
              </a:buClr>
              <a:buSzPct val="100000"/>
              <a:buFont typeface="Calibri"/>
              <a:buChar char="–"/>
              <a:defRPr b="0" i="0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03200" lvl="8" marL="3886200" marR="0" rtl="0" algn="l">
              <a:lnSpc>
                <a:spcPct val="112000"/>
              </a:lnSpc>
              <a:spcBef>
                <a:spcPts val="1300"/>
              </a:spcBef>
              <a:buClr>
                <a:srgbClr val="262626"/>
              </a:buClr>
              <a:buSzPct val="100000"/>
              <a:buFont typeface="Arial"/>
              <a:buChar char="•"/>
              <a:defRPr b="0" i="1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0" type="dt"/>
          </p:nvPr>
        </p:nvSpPr>
        <p:spPr>
          <a:xfrm>
            <a:off x="762000" y="593006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1" sz="10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1" type="ftr"/>
          </p:nvPr>
        </p:nvSpPr>
        <p:spPr>
          <a:xfrm>
            <a:off x="762000" y="6314439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1" i="1" sz="12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11784010" y="5607592"/>
            <a:ext cx="4079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1" lang="en-US" sz="1200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 title="Page Number Shape"/>
          <p:cNvSpPr/>
          <p:nvPr/>
        </p:nvSpPr>
        <p:spPr>
          <a:xfrm>
            <a:off x="11784010" y="5380580"/>
            <a:ext cx="407987" cy="819150"/>
          </a:xfrm>
          <a:custGeom>
            <a:pathLst>
              <a:path extrusionOk="0" h="120000" w="120000">
                <a:moveTo>
                  <a:pt x="120000" y="0"/>
                </a:moveTo>
                <a:lnTo>
                  <a:pt x="120000" y="120000"/>
                </a:lnTo>
                <a:lnTo>
                  <a:pt x="112462" y="119900"/>
                </a:lnTo>
                <a:lnTo>
                  <a:pt x="104991" y="119534"/>
                </a:lnTo>
                <a:lnTo>
                  <a:pt x="97654" y="118970"/>
                </a:lnTo>
                <a:lnTo>
                  <a:pt x="90516" y="118172"/>
                </a:lnTo>
                <a:lnTo>
                  <a:pt x="83446" y="117176"/>
                </a:lnTo>
                <a:lnTo>
                  <a:pt x="76709" y="115946"/>
                </a:lnTo>
                <a:lnTo>
                  <a:pt x="70038" y="114551"/>
                </a:lnTo>
                <a:lnTo>
                  <a:pt x="63568" y="112990"/>
                </a:lnTo>
                <a:lnTo>
                  <a:pt x="57365" y="111196"/>
                </a:lnTo>
                <a:lnTo>
                  <a:pt x="51428" y="109269"/>
                </a:lnTo>
                <a:lnTo>
                  <a:pt x="45758" y="107109"/>
                </a:lnTo>
                <a:lnTo>
                  <a:pt x="40289" y="104850"/>
                </a:lnTo>
                <a:lnTo>
                  <a:pt x="35152" y="102425"/>
                </a:lnTo>
                <a:lnTo>
                  <a:pt x="30283" y="99833"/>
                </a:lnTo>
                <a:lnTo>
                  <a:pt x="25747" y="97109"/>
                </a:lnTo>
                <a:lnTo>
                  <a:pt x="21545" y="94285"/>
                </a:lnTo>
                <a:lnTo>
                  <a:pt x="17676" y="91295"/>
                </a:lnTo>
                <a:lnTo>
                  <a:pt x="14074" y="88205"/>
                </a:lnTo>
                <a:lnTo>
                  <a:pt x="10872" y="85016"/>
                </a:lnTo>
                <a:lnTo>
                  <a:pt x="8071" y="81694"/>
                </a:lnTo>
                <a:lnTo>
                  <a:pt x="5669" y="78272"/>
                </a:lnTo>
                <a:lnTo>
                  <a:pt x="3668" y="74784"/>
                </a:lnTo>
                <a:lnTo>
                  <a:pt x="2134" y="71196"/>
                </a:lnTo>
                <a:lnTo>
                  <a:pt x="933" y="67541"/>
                </a:lnTo>
                <a:lnTo>
                  <a:pt x="266" y="63787"/>
                </a:lnTo>
                <a:lnTo>
                  <a:pt x="0" y="60000"/>
                </a:lnTo>
                <a:lnTo>
                  <a:pt x="266" y="56212"/>
                </a:lnTo>
                <a:lnTo>
                  <a:pt x="933" y="52491"/>
                </a:lnTo>
                <a:lnTo>
                  <a:pt x="2134" y="48803"/>
                </a:lnTo>
                <a:lnTo>
                  <a:pt x="3668" y="45249"/>
                </a:lnTo>
                <a:lnTo>
                  <a:pt x="5669" y="41727"/>
                </a:lnTo>
                <a:lnTo>
                  <a:pt x="8071" y="38338"/>
                </a:lnTo>
                <a:lnTo>
                  <a:pt x="10872" y="35016"/>
                </a:lnTo>
                <a:lnTo>
                  <a:pt x="14074" y="31827"/>
                </a:lnTo>
                <a:lnTo>
                  <a:pt x="17676" y="28704"/>
                </a:lnTo>
                <a:lnTo>
                  <a:pt x="21545" y="25714"/>
                </a:lnTo>
                <a:lnTo>
                  <a:pt x="25747" y="22890"/>
                </a:lnTo>
                <a:lnTo>
                  <a:pt x="30283" y="20166"/>
                </a:lnTo>
                <a:lnTo>
                  <a:pt x="35152" y="17574"/>
                </a:lnTo>
                <a:lnTo>
                  <a:pt x="40289" y="15149"/>
                </a:lnTo>
                <a:lnTo>
                  <a:pt x="45758" y="12890"/>
                </a:lnTo>
                <a:lnTo>
                  <a:pt x="51428" y="10797"/>
                </a:lnTo>
                <a:lnTo>
                  <a:pt x="57365" y="8837"/>
                </a:lnTo>
                <a:lnTo>
                  <a:pt x="63568" y="7043"/>
                </a:lnTo>
                <a:lnTo>
                  <a:pt x="70038" y="5448"/>
                </a:lnTo>
                <a:lnTo>
                  <a:pt x="76709" y="4053"/>
                </a:lnTo>
                <a:lnTo>
                  <a:pt x="83446" y="2823"/>
                </a:lnTo>
                <a:lnTo>
                  <a:pt x="90516" y="1827"/>
                </a:lnTo>
                <a:lnTo>
                  <a:pt x="97654" y="1063"/>
                </a:lnTo>
                <a:lnTo>
                  <a:pt x="104991" y="465"/>
                </a:lnTo>
                <a:lnTo>
                  <a:pt x="112462" y="166"/>
                </a:lnTo>
                <a:lnTo>
                  <a:pt x="12000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98" name="Shape 98"/>
          <p:cNvSpPr txBox="1"/>
          <p:nvPr>
            <p:ph type="title"/>
          </p:nvPr>
        </p:nvSpPr>
        <p:spPr>
          <a:xfrm rot="5400000">
            <a:off x="6875047" y="1758648"/>
            <a:ext cx="4678105" cy="24466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Font typeface="Libre Baskerville"/>
              <a:buNone/>
              <a:defRPr b="0" i="1" sz="50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99" name="Shape 99"/>
          <p:cNvSpPr txBox="1"/>
          <p:nvPr>
            <p:ph idx="1" type="body"/>
          </p:nvPr>
        </p:nvSpPr>
        <p:spPr>
          <a:xfrm rot="5400000">
            <a:off x="2034486" y="-553354"/>
            <a:ext cx="4678105" cy="7070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56464" lvl="0" marL="283464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77800" lvl="1" marL="685800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Calibri"/>
              <a:buChar char="–"/>
              <a:defRPr b="0" i="0" sz="1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90500" lvl="2" marL="1143000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03200" lvl="3" marL="1600200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Calibri"/>
              <a:buChar char="–"/>
              <a:defRPr b="0" i="0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03200" lvl="4" marL="2057400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Arial"/>
              <a:buChar char="•"/>
              <a:defRPr b="0" i="1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03200" lvl="5" marL="2514600" marR="0" rtl="0" algn="l">
              <a:lnSpc>
                <a:spcPct val="112000"/>
              </a:lnSpc>
              <a:spcBef>
                <a:spcPts val="1300"/>
              </a:spcBef>
              <a:buClr>
                <a:srgbClr val="262626"/>
              </a:buClr>
              <a:buSzPct val="100000"/>
              <a:buFont typeface="Calibri"/>
              <a:buChar char="–"/>
              <a:defRPr b="0" i="0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03200" lvl="6" marL="2971800" marR="0" rtl="0" algn="l">
              <a:lnSpc>
                <a:spcPct val="112000"/>
              </a:lnSpc>
              <a:spcBef>
                <a:spcPts val="1300"/>
              </a:spcBef>
              <a:buClr>
                <a:srgbClr val="262626"/>
              </a:buClr>
              <a:buSzPct val="100000"/>
              <a:buFont typeface="Arial"/>
              <a:buChar char="•"/>
              <a:defRPr b="0" i="1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03200" lvl="7" marL="3429000" marR="0" rtl="0" algn="l">
              <a:lnSpc>
                <a:spcPct val="112000"/>
              </a:lnSpc>
              <a:spcBef>
                <a:spcPts val="1300"/>
              </a:spcBef>
              <a:buClr>
                <a:srgbClr val="262626"/>
              </a:buClr>
              <a:buSzPct val="100000"/>
              <a:buFont typeface="Calibri"/>
              <a:buChar char="–"/>
              <a:defRPr b="0" i="0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03200" lvl="8" marL="3886200" marR="0" rtl="0" algn="l">
              <a:lnSpc>
                <a:spcPct val="112000"/>
              </a:lnSpc>
              <a:spcBef>
                <a:spcPts val="1300"/>
              </a:spcBef>
              <a:buClr>
                <a:srgbClr val="262626"/>
              </a:buClr>
              <a:buSzPct val="100000"/>
              <a:buFont typeface="Arial"/>
              <a:buChar char="•"/>
              <a:defRPr b="0" i="1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0" type="dt"/>
          </p:nvPr>
        </p:nvSpPr>
        <p:spPr>
          <a:xfrm>
            <a:off x="6536187" y="592713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1" sz="10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11" type="ftr"/>
          </p:nvPr>
        </p:nvSpPr>
        <p:spPr>
          <a:xfrm>
            <a:off x="6536187" y="6315948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1" i="1" sz="12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11784010" y="5607592"/>
            <a:ext cx="4079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1" lang="en-US" sz="1200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‹#›</a:t>
            </a:fld>
          </a:p>
        </p:txBody>
      </p:sp>
      <p:cxnSp>
        <p:nvCxnSpPr>
          <p:cNvPr id="103" name="Shape 103" title="Horizontal Rule Line"/>
          <p:cNvCxnSpPr/>
          <p:nvPr/>
        </p:nvCxnSpPr>
        <p:spPr>
          <a:xfrm>
            <a:off x="0" y="6199730"/>
            <a:ext cx="10260010" cy="0"/>
          </a:xfrm>
          <a:prstGeom prst="straightConnector1">
            <a:avLst/>
          </a:prstGeom>
          <a:noFill/>
          <a:ln cap="flat" cmpd="sng" w="25400">
            <a:solidFill>
              <a:srgbClr val="26262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762000" y="559677"/>
            <a:ext cx="3833905" cy="49524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Font typeface="Libre Baskerville"/>
              <a:buNone/>
              <a:defRPr b="0" i="1" sz="50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5181600" y="569066"/>
            <a:ext cx="6248398" cy="56551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56464" lvl="0" marL="283464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77800" lvl="1" marL="685800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Calibri"/>
              <a:buChar char="–"/>
              <a:defRPr b="0" i="0" sz="1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90500" lvl="2" marL="1143000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03200" lvl="3" marL="1600200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Calibri"/>
              <a:buChar char="–"/>
              <a:defRPr b="0" i="0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03200" lvl="4" marL="2057400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Arial"/>
              <a:buChar char="•"/>
              <a:defRPr b="0" i="1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03200" lvl="5" marL="2514600" marR="0" rtl="0" algn="l">
              <a:lnSpc>
                <a:spcPct val="112000"/>
              </a:lnSpc>
              <a:spcBef>
                <a:spcPts val="1300"/>
              </a:spcBef>
              <a:buClr>
                <a:srgbClr val="262626"/>
              </a:buClr>
              <a:buSzPct val="100000"/>
              <a:buFont typeface="Calibri"/>
              <a:buChar char="–"/>
              <a:defRPr b="0" i="0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03200" lvl="6" marL="2971800" marR="0" rtl="0" algn="l">
              <a:lnSpc>
                <a:spcPct val="112000"/>
              </a:lnSpc>
              <a:spcBef>
                <a:spcPts val="1300"/>
              </a:spcBef>
              <a:buClr>
                <a:srgbClr val="262626"/>
              </a:buClr>
              <a:buSzPct val="100000"/>
              <a:buFont typeface="Arial"/>
              <a:buChar char="•"/>
              <a:defRPr b="0" i="1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03200" lvl="7" marL="3429000" marR="0" rtl="0" algn="l">
              <a:lnSpc>
                <a:spcPct val="112000"/>
              </a:lnSpc>
              <a:spcBef>
                <a:spcPts val="1300"/>
              </a:spcBef>
              <a:buClr>
                <a:srgbClr val="262626"/>
              </a:buClr>
              <a:buSzPct val="100000"/>
              <a:buFont typeface="Calibri"/>
              <a:buChar char="–"/>
              <a:defRPr b="0" i="0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03200" lvl="8" marL="3886200" marR="0" rtl="0" algn="l">
              <a:lnSpc>
                <a:spcPct val="112000"/>
              </a:lnSpc>
              <a:spcBef>
                <a:spcPts val="1300"/>
              </a:spcBef>
              <a:buClr>
                <a:srgbClr val="262626"/>
              </a:buClr>
              <a:buSzPct val="100000"/>
              <a:buFont typeface="Arial"/>
              <a:buChar char="•"/>
              <a:defRPr b="0" i="1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0" type="dt"/>
          </p:nvPr>
        </p:nvSpPr>
        <p:spPr>
          <a:xfrm>
            <a:off x="762000" y="593006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1" sz="10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1" type="ftr"/>
          </p:nvPr>
        </p:nvSpPr>
        <p:spPr>
          <a:xfrm>
            <a:off x="762000" y="6314439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1" i="1" sz="12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11784010" y="5607592"/>
            <a:ext cx="4079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1" lang="en-US" sz="1200" u="none" cap="none" strike="noStrike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 title="Page Number Shape"/>
          <p:cNvSpPr/>
          <p:nvPr/>
        </p:nvSpPr>
        <p:spPr>
          <a:xfrm>
            <a:off x="11784010" y="1189204"/>
            <a:ext cx="407987" cy="819150"/>
          </a:xfrm>
          <a:custGeom>
            <a:pathLst>
              <a:path extrusionOk="0" h="120000" w="120000">
                <a:moveTo>
                  <a:pt x="120000" y="0"/>
                </a:moveTo>
                <a:lnTo>
                  <a:pt x="120000" y="120000"/>
                </a:lnTo>
                <a:lnTo>
                  <a:pt x="112462" y="119900"/>
                </a:lnTo>
                <a:lnTo>
                  <a:pt x="104991" y="119534"/>
                </a:lnTo>
                <a:lnTo>
                  <a:pt x="97654" y="118970"/>
                </a:lnTo>
                <a:lnTo>
                  <a:pt x="90516" y="118172"/>
                </a:lnTo>
                <a:lnTo>
                  <a:pt x="83446" y="117176"/>
                </a:lnTo>
                <a:lnTo>
                  <a:pt x="76709" y="115946"/>
                </a:lnTo>
                <a:lnTo>
                  <a:pt x="70038" y="114551"/>
                </a:lnTo>
                <a:lnTo>
                  <a:pt x="63568" y="112990"/>
                </a:lnTo>
                <a:lnTo>
                  <a:pt x="57365" y="111196"/>
                </a:lnTo>
                <a:lnTo>
                  <a:pt x="51428" y="109269"/>
                </a:lnTo>
                <a:lnTo>
                  <a:pt x="45758" y="107109"/>
                </a:lnTo>
                <a:lnTo>
                  <a:pt x="40289" y="104850"/>
                </a:lnTo>
                <a:lnTo>
                  <a:pt x="35152" y="102425"/>
                </a:lnTo>
                <a:lnTo>
                  <a:pt x="30283" y="99833"/>
                </a:lnTo>
                <a:lnTo>
                  <a:pt x="25747" y="97109"/>
                </a:lnTo>
                <a:lnTo>
                  <a:pt x="21545" y="94285"/>
                </a:lnTo>
                <a:lnTo>
                  <a:pt x="17676" y="91295"/>
                </a:lnTo>
                <a:lnTo>
                  <a:pt x="14074" y="88205"/>
                </a:lnTo>
                <a:lnTo>
                  <a:pt x="10872" y="85016"/>
                </a:lnTo>
                <a:lnTo>
                  <a:pt x="8071" y="81694"/>
                </a:lnTo>
                <a:lnTo>
                  <a:pt x="5669" y="78272"/>
                </a:lnTo>
                <a:lnTo>
                  <a:pt x="3668" y="74784"/>
                </a:lnTo>
                <a:lnTo>
                  <a:pt x="2134" y="71196"/>
                </a:lnTo>
                <a:lnTo>
                  <a:pt x="933" y="67541"/>
                </a:lnTo>
                <a:lnTo>
                  <a:pt x="266" y="63787"/>
                </a:lnTo>
                <a:lnTo>
                  <a:pt x="0" y="60000"/>
                </a:lnTo>
                <a:lnTo>
                  <a:pt x="266" y="56212"/>
                </a:lnTo>
                <a:lnTo>
                  <a:pt x="933" y="52491"/>
                </a:lnTo>
                <a:lnTo>
                  <a:pt x="2134" y="48803"/>
                </a:lnTo>
                <a:lnTo>
                  <a:pt x="3668" y="45249"/>
                </a:lnTo>
                <a:lnTo>
                  <a:pt x="5669" y="41727"/>
                </a:lnTo>
                <a:lnTo>
                  <a:pt x="8071" y="38338"/>
                </a:lnTo>
                <a:lnTo>
                  <a:pt x="10872" y="35016"/>
                </a:lnTo>
                <a:lnTo>
                  <a:pt x="14074" y="31827"/>
                </a:lnTo>
                <a:lnTo>
                  <a:pt x="17676" y="28704"/>
                </a:lnTo>
                <a:lnTo>
                  <a:pt x="21545" y="25714"/>
                </a:lnTo>
                <a:lnTo>
                  <a:pt x="25747" y="22890"/>
                </a:lnTo>
                <a:lnTo>
                  <a:pt x="30283" y="20166"/>
                </a:lnTo>
                <a:lnTo>
                  <a:pt x="35152" y="17574"/>
                </a:lnTo>
                <a:lnTo>
                  <a:pt x="40289" y="15149"/>
                </a:lnTo>
                <a:lnTo>
                  <a:pt x="45758" y="12890"/>
                </a:lnTo>
                <a:lnTo>
                  <a:pt x="51428" y="10797"/>
                </a:lnTo>
                <a:lnTo>
                  <a:pt x="57365" y="8837"/>
                </a:lnTo>
                <a:lnTo>
                  <a:pt x="63568" y="7043"/>
                </a:lnTo>
                <a:lnTo>
                  <a:pt x="70038" y="5448"/>
                </a:lnTo>
                <a:lnTo>
                  <a:pt x="76709" y="4053"/>
                </a:lnTo>
                <a:lnTo>
                  <a:pt x="83446" y="2823"/>
                </a:lnTo>
                <a:lnTo>
                  <a:pt x="90516" y="1827"/>
                </a:lnTo>
                <a:lnTo>
                  <a:pt x="97654" y="1063"/>
                </a:lnTo>
                <a:lnTo>
                  <a:pt x="104991" y="465"/>
                </a:lnTo>
                <a:lnTo>
                  <a:pt x="112462" y="166"/>
                </a:lnTo>
                <a:lnTo>
                  <a:pt x="12000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7" name="Shape 37"/>
          <p:cNvSpPr txBox="1"/>
          <p:nvPr>
            <p:ph type="ctrTitle"/>
          </p:nvPr>
        </p:nvSpPr>
        <p:spPr>
          <a:xfrm>
            <a:off x="1088912" y="1143292"/>
            <a:ext cx="7034362" cy="42689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buClr>
                <a:schemeClr val="lt2"/>
              </a:buClr>
              <a:buFont typeface="Libre Baskerville"/>
              <a:buNone/>
              <a:defRPr b="0" i="1" sz="7700" u="none" cap="none" strike="noStrike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1088913" y="5537925"/>
            <a:ext cx="7034362" cy="7063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4000"/>
              </a:lnSpc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1" sz="2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lnSpc>
                <a:spcPct val="112000"/>
              </a:lnSpc>
              <a:spcBef>
                <a:spcPts val="900"/>
              </a:spcBef>
              <a:buClr>
                <a:srgbClr val="FEFEFE"/>
              </a:buClr>
              <a:buFont typeface="Calibri"/>
              <a:buNone/>
              <a:defRPr b="0" i="0" sz="20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112000"/>
              </a:lnSpc>
              <a:spcBef>
                <a:spcPts val="900"/>
              </a:spcBef>
              <a:buClr>
                <a:srgbClr val="FEFEFE"/>
              </a:buClr>
              <a:buFont typeface="Arial"/>
              <a:buNone/>
              <a:defRPr b="0" i="0" sz="1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112000"/>
              </a:lnSpc>
              <a:spcBef>
                <a:spcPts val="900"/>
              </a:spcBef>
              <a:buClr>
                <a:srgbClr val="FEFEFE"/>
              </a:buClr>
              <a:buFont typeface="Calibri"/>
              <a:buNone/>
              <a:defRPr b="0" i="0" sz="16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112000"/>
              </a:lnSpc>
              <a:spcBef>
                <a:spcPts val="900"/>
              </a:spcBef>
              <a:buClr>
                <a:srgbClr val="FEFEFE"/>
              </a:buClr>
              <a:buFont typeface="Arial"/>
              <a:buNone/>
              <a:defRPr b="0" i="1" sz="16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112000"/>
              </a:lnSpc>
              <a:spcBef>
                <a:spcPts val="1300"/>
              </a:spcBef>
              <a:buClr>
                <a:srgbClr val="FEFEFE"/>
              </a:buClr>
              <a:buFont typeface="Calibri"/>
              <a:buNone/>
              <a:defRPr b="0" i="0" sz="16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112000"/>
              </a:lnSpc>
              <a:spcBef>
                <a:spcPts val="1300"/>
              </a:spcBef>
              <a:buClr>
                <a:srgbClr val="FEFEFE"/>
              </a:buClr>
              <a:buFont typeface="Arial"/>
              <a:buNone/>
              <a:defRPr b="0" i="1" sz="16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112000"/>
              </a:lnSpc>
              <a:spcBef>
                <a:spcPts val="1300"/>
              </a:spcBef>
              <a:buClr>
                <a:srgbClr val="FEFEFE"/>
              </a:buClr>
              <a:buFont typeface="Calibri"/>
              <a:buNone/>
              <a:defRPr b="0" i="0" sz="16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112000"/>
              </a:lnSpc>
              <a:spcBef>
                <a:spcPts val="1300"/>
              </a:spcBef>
              <a:buClr>
                <a:srgbClr val="FEFEFE"/>
              </a:buClr>
              <a:buFont typeface="Arial"/>
              <a:buNone/>
              <a:defRPr b="0" i="1" sz="16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0" type="dt"/>
          </p:nvPr>
        </p:nvSpPr>
        <p:spPr>
          <a:xfrm>
            <a:off x="1088912" y="6314439"/>
            <a:ext cx="15966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1" sz="1200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1" type="ftr"/>
          </p:nvPr>
        </p:nvSpPr>
        <p:spPr>
          <a:xfrm>
            <a:off x="3000591" y="6314439"/>
            <a:ext cx="51226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1" sz="1200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11784010" y="1416216"/>
            <a:ext cx="4079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1" lang="en-US" sz="1200" u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‹#›</a:t>
            </a:fld>
          </a:p>
        </p:txBody>
      </p:sp>
      <p:cxnSp>
        <p:nvCxnSpPr>
          <p:cNvPr id="42" name="Shape 42" title="Verticle Rule Line"/>
          <p:cNvCxnSpPr/>
          <p:nvPr/>
        </p:nvCxnSpPr>
        <p:spPr>
          <a:xfrm>
            <a:off x="773854" y="1257300"/>
            <a:ext cx="0" cy="5600699"/>
          </a:xfrm>
          <a:prstGeom prst="straightConnector1">
            <a:avLst/>
          </a:prstGeom>
          <a:noFill/>
          <a:ln cap="flat" cmpd="sng" w="254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lt2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 title="Page Number Shape"/>
          <p:cNvSpPr/>
          <p:nvPr/>
        </p:nvSpPr>
        <p:spPr>
          <a:xfrm>
            <a:off x="11784010" y="1393748"/>
            <a:ext cx="407987" cy="819150"/>
          </a:xfrm>
          <a:custGeom>
            <a:pathLst>
              <a:path extrusionOk="0" h="120000" w="120000">
                <a:moveTo>
                  <a:pt x="120000" y="0"/>
                </a:moveTo>
                <a:lnTo>
                  <a:pt x="120000" y="120000"/>
                </a:lnTo>
                <a:lnTo>
                  <a:pt x="112462" y="119900"/>
                </a:lnTo>
                <a:lnTo>
                  <a:pt x="104991" y="119534"/>
                </a:lnTo>
                <a:lnTo>
                  <a:pt x="97654" y="118970"/>
                </a:lnTo>
                <a:lnTo>
                  <a:pt x="90516" y="118172"/>
                </a:lnTo>
                <a:lnTo>
                  <a:pt x="83446" y="117176"/>
                </a:lnTo>
                <a:lnTo>
                  <a:pt x="76709" y="115946"/>
                </a:lnTo>
                <a:lnTo>
                  <a:pt x="70038" y="114551"/>
                </a:lnTo>
                <a:lnTo>
                  <a:pt x="63568" y="112990"/>
                </a:lnTo>
                <a:lnTo>
                  <a:pt x="57365" y="111196"/>
                </a:lnTo>
                <a:lnTo>
                  <a:pt x="51428" y="109269"/>
                </a:lnTo>
                <a:lnTo>
                  <a:pt x="45758" y="107109"/>
                </a:lnTo>
                <a:lnTo>
                  <a:pt x="40289" y="104850"/>
                </a:lnTo>
                <a:lnTo>
                  <a:pt x="35152" y="102425"/>
                </a:lnTo>
                <a:lnTo>
                  <a:pt x="30283" y="99833"/>
                </a:lnTo>
                <a:lnTo>
                  <a:pt x="25747" y="97109"/>
                </a:lnTo>
                <a:lnTo>
                  <a:pt x="21545" y="94285"/>
                </a:lnTo>
                <a:lnTo>
                  <a:pt x="17676" y="91295"/>
                </a:lnTo>
                <a:lnTo>
                  <a:pt x="14074" y="88205"/>
                </a:lnTo>
                <a:lnTo>
                  <a:pt x="10872" y="85016"/>
                </a:lnTo>
                <a:lnTo>
                  <a:pt x="8071" y="81694"/>
                </a:lnTo>
                <a:lnTo>
                  <a:pt x="5669" y="78272"/>
                </a:lnTo>
                <a:lnTo>
                  <a:pt x="3668" y="74784"/>
                </a:lnTo>
                <a:lnTo>
                  <a:pt x="2134" y="71196"/>
                </a:lnTo>
                <a:lnTo>
                  <a:pt x="933" y="67541"/>
                </a:lnTo>
                <a:lnTo>
                  <a:pt x="266" y="63787"/>
                </a:lnTo>
                <a:lnTo>
                  <a:pt x="0" y="60000"/>
                </a:lnTo>
                <a:lnTo>
                  <a:pt x="266" y="56212"/>
                </a:lnTo>
                <a:lnTo>
                  <a:pt x="933" y="52491"/>
                </a:lnTo>
                <a:lnTo>
                  <a:pt x="2134" y="48803"/>
                </a:lnTo>
                <a:lnTo>
                  <a:pt x="3668" y="45249"/>
                </a:lnTo>
                <a:lnTo>
                  <a:pt x="5669" y="41727"/>
                </a:lnTo>
                <a:lnTo>
                  <a:pt x="8071" y="38338"/>
                </a:lnTo>
                <a:lnTo>
                  <a:pt x="10872" y="35016"/>
                </a:lnTo>
                <a:lnTo>
                  <a:pt x="14074" y="31827"/>
                </a:lnTo>
                <a:lnTo>
                  <a:pt x="17676" y="28704"/>
                </a:lnTo>
                <a:lnTo>
                  <a:pt x="21545" y="25714"/>
                </a:lnTo>
                <a:lnTo>
                  <a:pt x="25747" y="22890"/>
                </a:lnTo>
                <a:lnTo>
                  <a:pt x="30283" y="20166"/>
                </a:lnTo>
                <a:lnTo>
                  <a:pt x="35152" y="17574"/>
                </a:lnTo>
                <a:lnTo>
                  <a:pt x="40289" y="15149"/>
                </a:lnTo>
                <a:lnTo>
                  <a:pt x="45758" y="12890"/>
                </a:lnTo>
                <a:lnTo>
                  <a:pt x="51428" y="10797"/>
                </a:lnTo>
                <a:lnTo>
                  <a:pt x="57365" y="8837"/>
                </a:lnTo>
                <a:lnTo>
                  <a:pt x="63568" y="7043"/>
                </a:lnTo>
                <a:lnTo>
                  <a:pt x="70038" y="5448"/>
                </a:lnTo>
                <a:lnTo>
                  <a:pt x="76709" y="4053"/>
                </a:lnTo>
                <a:lnTo>
                  <a:pt x="83446" y="2823"/>
                </a:lnTo>
                <a:lnTo>
                  <a:pt x="90516" y="1827"/>
                </a:lnTo>
                <a:lnTo>
                  <a:pt x="97654" y="1063"/>
                </a:lnTo>
                <a:lnTo>
                  <a:pt x="104991" y="465"/>
                </a:lnTo>
                <a:lnTo>
                  <a:pt x="112462" y="166"/>
                </a:lnTo>
                <a:lnTo>
                  <a:pt x="12000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45" name="Shape 45"/>
          <p:cNvSpPr txBox="1"/>
          <p:nvPr>
            <p:ph type="title"/>
          </p:nvPr>
        </p:nvSpPr>
        <p:spPr>
          <a:xfrm>
            <a:off x="1947673" y="2571722"/>
            <a:ext cx="8296653" cy="32861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Font typeface="Libre Baskerville"/>
              <a:buNone/>
              <a:defRPr b="0" i="1" sz="77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1947673" y="1393748"/>
            <a:ext cx="8401428" cy="819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13000"/>
              </a:lnSpc>
              <a:spcBef>
                <a:spcPts val="0"/>
              </a:spcBef>
              <a:buClr>
                <a:srgbClr val="262626"/>
              </a:buClr>
              <a:buFont typeface="Arial"/>
              <a:buNone/>
              <a:defRPr b="0" i="1" sz="2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12000"/>
              </a:lnSpc>
              <a:spcBef>
                <a:spcPts val="900"/>
              </a:spcBef>
              <a:buClr>
                <a:srgbClr val="888888"/>
              </a:buClr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12000"/>
              </a:lnSpc>
              <a:spcBef>
                <a:spcPts val="9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12000"/>
              </a:lnSpc>
              <a:spcBef>
                <a:spcPts val="900"/>
              </a:spcBef>
              <a:buClr>
                <a:srgbClr val="888888"/>
              </a:buClr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12000"/>
              </a:lnSpc>
              <a:spcBef>
                <a:spcPts val="900"/>
              </a:spcBef>
              <a:buClr>
                <a:srgbClr val="888888"/>
              </a:buClr>
              <a:buFont typeface="Arial"/>
              <a:buNone/>
              <a:defRPr b="0" i="1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12000"/>
              </a:lnSpc>
              <a:spcBef>
                <a:spcPts val="1300"/>
              </a:spcBef>
              <a:buClr>
                <a:srgbClr val="888888"/>
              </a:buClr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12000"/>
              </a:lnSpc>
              <a:spcBef>
                <a:spcPts val="1300"/>
              </a:spcBef>
              <a:buClr>
                <a:srgbClr val="888888"/>
              </a:buClr>
              <a:buFont typeface="Arial"/>
              <a:buNone/>
              <a:defRPr b="0" i="1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12000"/>
              </a:lnSpc>
              <a:spcBef>
                <a:spcPts val="1300"/>
              </a:spcBef>
              <a:buClr>
                <a:srgbClr val="888888"/>
              </a:buClr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12000"/>
              </a:lnSpc>
              <a:spcBef>
                <a:spcPts val="1300"/>
              </a:spcBef>
              <a:buClr>
                <a:srgbClr val="888888"/>
              </a:buClr>
              <a:buFont typeface="Arial"/>
              <a:buNone/>
              <a:defRPr b="0" i="1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0" type="dt"/>
          </p:nvPr>
        </p:nvSpPr>
        <p:spPr>
          <a:xfrm>
            <a:off x="8742954" y="6314439"/>
            <a:ext cx="15966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1" sz="12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1" type="ftr"/>
          </p:nvPr>
        </p:nvSpPr>
        <p:spPr>
          <a:xfrm>
            <a:off x="1947673" y="6314439"/>
            <a:ext cx="648022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1" sz="12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11784010" y="1620759"/>
            <a:ext cx="4079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1" lang="en-US" sz="1200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‹#›</a:t>
            </a:fld>
          </a:p>
        </p:txBody>
      </p:sp>
      <p:cxnSp>
        <p:nvCxnSpPr>
          <p:cNvPr id="50" name="Shape 50" title="Horizontal Rule Line"/>
          <p:cNvCxnSpPr/>
          <p:nvPr/>
        </p:nvCxnSpPr>
        <p:spPr>
          <a:xfrm rot="10800000">
            <a:off x="1" y="6178167"/>
            <a:ext cx="10244326" cy="0"/>
          </a:xfrm>
          <a:prstGeom prst="straightConnector1">
            <a:avLst/>
          </a:prstGeom>
          <a:noFill/>
          <a:ln cap="flat" cmpd="sng" w="25400">
            <a:solidFill>
              <a:srgbClr val="26262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type="title"/>
          </p:nvPr>
        </p:nvSpPr>
        <p:spPr>
          <a:xfrm>
            <a:off x="762000" y="559677"/>
            <a:ext cx="3833905" cy="49524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Font typeface="Libre Baskerville"/>
              <a:buNone/>
              <a:defRPr b="0" i="1" sz="50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5181600" y="540627"/>
            <a:ext cx="6248399" cy="24889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56464" lvl="0" marL="283464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77800" lvl="1" marL="685800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Calibri"/>
              <a:buChar char="–"/>
              <a:defRPr b="0" i="0" sz="1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90500" lvl="2" marL="1143000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03200" lvl="3" marL="1600200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Calibri"/>
              <a:buChar char="–"/>
              <a:defRPr b="0" i="0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03200" lvl="4" marL="2057400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Arial"/>
              <a:buChar char="•"/>
              <a:defRPr b="0" i="1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03200" lvl="5" marL="2514600" marR="0" rtl="0" algn="l">
              <a:lnSpc>
                <a:spcPct val="112000"/>
              </a:lnSpc>
              <a:spcBef>
                <a:spcPts val="1300"/>
              </a:spcBef>
              <a:buClr>
                <a:srgbClr val="262626"/>
              </a:buClr>
              <a:buSzPct val="100000"/>
              <a:buFont typeface="Calibri"/>
              <a:buChar char="–"/>
              <a:defRPr b="0" i="0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03200" lvl="6" marL="2971800" marR="0" rtl="0" algn="l">
              <a:lnSpc>
                <a:spcPct val="112000"/>
              </a:lnSpc>
              <a:spcBef>
                <a:spcPts val="1300"/>
              </a:spcBef>
              <a:buClr>
                <a:srgbClr val="262626"/>
              </a:buClr>
              <a:buSzPct val="100000"/>
              <a:buFont typeface="Arial"/>
              <a:buChar char="•"/>
              <a:defRPr b="0" i="1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03200" lvl="7" marL="3429000" marR="0" rtl="0" algn="l">
              <a:lnSpc>
                <a:spcPct val="112000"/>
              </a:lnSpc>
              <a:spcBef>
                <a:spcPts val="1300"/>
              </a:spcBef>
              <a:buClr>
                <a:srgbClr val="262626"/>
              </a:buClr>
              <a:buSzPct val="100000"/>
              <a:buFont typeface="Calibri"/>
              <a:buChar char="–"/>
              <a:defRPr b="0" i="0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03200" lvl="8" marL="3886200" marR="0" rtl="0" algn="l">
              <a:lnSpc>
                <a:spcPct val="112000"/>
              </a:lnSpc>
              <a:spcBef>
                <a:spcPts val="1300"/>
              </a:spcBef>
              <a:buClr>
                <a:srgbClr val="262626"/>
              </a:buClr>
              <a:buSzPct val="100000"/>
              <a:buFont typeface="Arial"/>
              <a:buChar char="•"/>
              <a:defRPr b="0" i="1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5181600" y="3712467"/>
            <a:ext cx="6248399" cy="24822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56464" lvl="0" marL="283464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77800" lvl="1" marL="685800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Calibri"/>
              <a:buChar char="–"/>
              <a:defRPr b="0" i="0" sz="1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90500" lvl="2" marL="1143000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03200" lvl="3" marL="1600200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Calibri"/>
              <a:buChar char="–"/>
              <a:defRPr b="0" i="0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03200" lvl="4" marL="2057400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Arial"/>
              <a:buChar char="•"/>
              <a:defRPr b="0" i="1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03200" lvl="5" marL="2514600" marR="0" rtl="0" algn="l">
              <a:lnSpc>
                <a:spcPct val="112000"/>
              </a:lnSpc>
              <a:spcBef>
                <a:spcPts val="1300"/>
              </a:spcBef>
              <a:buClr>
                <a:srgbClr val="262626"/>
              </a:buClr>
              <a:buSzPct val="100000"/>
              <a:buFont typeface="Calibri"/>
              <a:buChar char="–"/>
              <a:defRPr b="0" i="0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03200" lvl="6" marL="2971800" marR="0" rtl="0" algn="l">
              <a:lnSpc>
                <a:spcPct val="112000"/>
              </a:lnSpc>
              <a:spcBef>
                <a:spcPts val="1300"/>
              </a:spcBef>
              <a:buClr>
                <a:srgbClr val="262626"/>
              </a:buClr>
              <a:buSzPct val="100000"/>
              <a:buFont typeface="Arial"/>
              <a:buChar char="•"/>
              <a:defRPr b="0" i="1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03200" lvl="7" marL="3429000" marR="0" rtl="0" algn="l">
              <a:lnSpc>
                <a:spcPct val="112000"/>
              </a:lnSpc>
              <a:spcBef>
                <a:spcPts val="1300"/>
              </a:spcBef>
              <a:buClr>
                <a:srgbClr val="262626"/>
              </a:buClr>
              <a:buSzPct val="100000"/>
              <a:buFont typeface="Calibri"/>
              <a:buChar char="–"/>
              <a:defRPr b="0" i="0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03200" lvl="8" marL="3886200" marR="0" rtl="0" algn="l">
              <a:lnSpc>
                <a:spcPct val="112000"/>
              </a:lnSpc>
              <a:spcBef>
                <a:spcPts val="1300"/>
              </a:spcBef>
              <a:buClr>
                <a:srgbClr val="262626"/>
              </a:buClr>
              <a:buSzPct val="100000"/>
              <a:buFont typeface="Arial"/>
              <a:buChar char="•"/>
              <a:defRPr b="0" i="1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0" type="dt"/>
          </p:nvPr>
        </p:nvSpPr>
        <p:spPr>
          <a:xfrm>
            <a:off x="762000" y="593006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1" sz="10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762000" y="6314439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1" i="1" sz="12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11784010" y="5607592"/>
            <a:ext cx="4079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1" lang="en-US" sz="1200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762000" y="557783"/>
            <a:ext cx="3831336" cy="49560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Font typeface="Libre Baskerville"/>
              <a:buNone/>
              <a:defRPr b="0" i="1" sz="50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5181600" y="558064"/>
            <a:ext cx="6245352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13000"/>
              </a:lnSpc>
              <a:spcBef>
                <a:spcPts val="0"/>
              </a:spcBef>
              <a:buClr>
                <a:srgbClr val="262626"/>
              </a:buClr>
              <a:buFont typeface="Arial"/>
              <a:buNone/>
              <a:defRPr b="0" i="1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Font typeface="Calibri"/>
              <a:buNone/>
              <a:defRPr b="1" i="0" sz="2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Font typeface="Arial"/>
              <a:buNone/>
              <a:defRPr b="1" i="0" sz="1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Font typeface="Calibri"/>
              <a:buNone/>
              <a:defRPr b="1" i="0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Font typeface="Arial"/>
              <a:buNone/>
              <a:defRPr b="1" i="1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12000"/>
              </a:lnSpc>
              <a:spcBef>
                <a:spcPts val="1300"/>
              </a:spcBef>
              <a:buClr>
                <a:srgbClr val="262626"/>
              </a:buClr>
              <a:buFont typeface="Calibri"/>
              <a:buNone/>
              <a:defRPr b="1" i="0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12000"/>
              </a:lnSpc>
              <a:spcBef>
                <a:spcPts val="1300"/>
              </a:spcBef>
              <a:buClr>
                <a:srgbClr val="262626"/>
              </a:buClr>
              <a:buFont typeface="Arial"/>
              <a:buNone/>
              <a:defRPr b="1" i="1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12000"/>
              </a:lnSpc>
              <a:spcBef>
                <a:spcPts val="1300"/>
              </a:spcBef>
              <a:buClr>
                <a:srgbClr val="262626"/>
              </a:buClr>
              <a:buFont typeface="Calibri"/>
              <a:buNone/>
              <a:defRPr b="1" i="0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12000"/>
              </a:lnSpc>
              <a:spcBef>
                <a:spcPts val="1300"/>
              </a:spcBef>
              <a:buClr>
                <a:srgbClr val="262626"/>
              </a:buClr>
              <a:buFont typeface="Arial"/>
              <a:buNone/>
              <a:defRPr b="1" i="1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5181600" y="1526670"/>
            <a:ext cx="6245352" cy="17556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56464" lvl="0" marL="283464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77800" lvl="1" marL="685800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Calibri"/>
              <a:buChar char="–"/>
              <a:defRPr b="0" i="0" sz="1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90500" lvl="2" marL="1143000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03200" lvl="3" marL="1600200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Calibri"/>
              <a:buChar char="–"/>
              <a:defRPr b="0" i="0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03200" lvl="4" marL="2057400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Arial"/>
              <a:buChar char="•"/>
              <a:defRPr b="0" i="1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03200" lvl="5" marL="2514600" marR="0" rtl="0" algn="l">
              <a:lnSpc>
                <a:spcPct val="112000"/>
              </a:lnSpc>
              <a:spcBef>
                <a:spcPts val="1300"/>
              </a:spcBef>
              <a:buClr>
                <a:srgbClr val="262626"/>
              </a:buClr>
              <a:buSzPct val="100000"/>
              <a:buFont typeface="Calibri"/>
              <a:buChar char="–"/>
              <a:defRPr b="0" i="0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03200" lvl="6" marL="2971800" marR="0" rtl="0" algn="l">
              <a:lnSpc>
                <a:spcPct val="112000"/>
              </a:lnSpc>
              <a:spcBef>
                <a:spcPts val="1300"/>
              </a:spcBef>
              <a:buClr>
                <a:srgbClr val="262626"/>
              </a:buClr>
              <a:buSzPct val="100000"/>
              <a:buFont typeface="Arial"/>
              <a:buChar char="•"/>
              <a:defRPr b="0" i="1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03200" lvl="7" marL="3429000" marR="0" rtl="0" algn="l">
              <a:lnSpc>
                <a:spcPct val="112000"/>
              </a:lnSpc>
              <a:spcBef>
                <a:spcPts val="1300"/>
              </a:spcBef>
              <a:buClr>
                <a:srgbClr val="262626"/>
              </a:buClr>
              <a:buSzPct val="100000"/>
              <a:buFont typeface="Calibri"/>
              <a:buChar char="–"/>
              <a:defRPr b="0" i="0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03200" lvl="8" marL="3886200" marR="0" rtl="0" algn="l">
              <a:lnSpc>
                <a:spcPct val="112000"/>
              </a:lnSpc>
              <a:spcBef>
                <a:spcPts val="1300"/>
              </a:spcBef>
              <a:buClr>
                <a:srgbClr val="262626"/>
              </a:buClr>
              <a:buSzPct val="100000"/>
              <a:buFont typeface="Arial"/>
              <a:buChar char="•"/>
              <a:defRPr b="0" i="1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3" type="body"/>
          </p:nvPr>
        </p:nvSpPr>
        <p:spPr>
          <a:xfrm>
            <a:off x="5181600" y="3700826"/>
            <a:ext cx="6248399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Font typeface="Arial"/>
              <a:buNone/>
              <a:defRPr b="0" i="1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Font typeface="Calibri"/>
              <a:buNone/>
              <a:defRPr b="1" i="0" sz="2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Font typeface="Arial"/>
              <a:buNone/>
              <a:defRPr b="1" i="0" sz="1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Font typeface="Calibri"/>
              <a:buNone/>
              <a:defRPr b="1" i="0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Font typeface="Arial"/>
              <a:buNone/>
              <a:defRPr b="1" i="1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12000"/>
              </a:lnSpc>
              <a:spcBef>
                <a:spcPts val="1300"/>
              </a:spcBef>
              <a:buClr>
                <a:srgbClr val="262626"/>
              </a:buClr>
              <a:buFont typeface="Calibri"/>
              <a:buNone/>
              <a:defRPr b="1" i="0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12000"/>
              </a:lnSpc>
              <a:spcBef>
                <a:spcPts val="1300"/>
              </a:spcBef>
              <a:buClr>
                <a:srgbClr val="262626"/>
              </a:buClr>
              <a:buFont typeface="Arial"/>
              <a:buNone/>
              <a:defRPr b="1" i="1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12000"/>
              </a:lnSpc>
              <a:spcBef>
                <a:spcPts val="1300"/>
              </a:spcBef>
              <a:buClr>
                <a:srgbClr val="262626"/>
              </a:buClr>
              <a:buFont typeface="Calibri"/>
              <a:buNone/>
              <a:defRPr b="1" i="0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12000"/>
              </a:lnSpc>
              <a:spcBef>
                <a:spcPts val="1300"/>
              </a:spcBef>
              <a:buClr>
                <a:srgbClr val="262626"/>
              </a:buClr>
              <a:buFont typeface="Arial"/>
              <a:buNone/>
              <a:defRPr b="1" i="1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4" type="body"/>
          </p:nvPr>
        </p:nvSpPr>
        <p:spPr>
          <a:xfrm>
            <a:off x="5181600" y="4669432"/>
            <a:ext cx="6245352" cy="17556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56464" lvl="0" marL="283464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77800" lvl="1" marL="685800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Calibri"/>
              <a:buChar char="–"/>
              <a:defRPr b="0" i="0" sz="1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90500" lvl="2" marL="1143000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03200" lvl="3" marL="1600200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Calibri"/>
              <a:buChar char="–"/>
              <a:defRPr b="0" i="0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03200" lvl="4" marL="2057400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Arial"/>
              <a:buChar char="•"/>
              <a:defRPr b="0" i="1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03200" lvl="5" marL="2514600" marR="0" rtl="0" algn="l">
              <a:lnSpc>
                <a:spcPct val="112000"/>
              </a:lnSpc>
              <a:spcBef>
                <a:spcPts val="1300"/>
              </a:spcBef>
              <a:buClr>
                <a:srgbClr val="262626"/>
              </a:buClr>
              <a:buSzPct val="100000"/>
              <a:buFont typeface="Calibri"/>
              <a:buChar char="–"/>
              <a:defRPr b="0" i="0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03200" lvl="6" marL="2971800" marR="0" rtl="0" algn="l">
              <a:lnSpc>
                <a:spcPct val="112000"/>
              </a:lnSpc>
              <a:spcBef>
                <a:spcPts val="1300"/>
              </a:spcBef>
              <a:buClr>
                <a:srgbClr val="262626"/>
              </a:buClr>
              <a:buSzPct val="100000"/>
              <a:buFont typeface="Arial"/>
              <a:buChar char="•"/>
              <a:defRPr b="0" i="1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03200" lvl="7" marL="3429000" marR="0" rtl="0" algn="l">
              <a:lnSpc>
                <a:spcPct val="112000"/>
              </a:lnSpc>
              <a:spcBef>
                <a:spcPts val="1300"/>
              </a:spcBef>
              <a:buClr>
                <a:srgbClr val="262626"/>
              </a:buClr>
              <a:buSzPct val="100000"/>
              <a:buFont typeface="Calibri"/>
              <a:buChar char="–"/>
              <a:defRPr b="0" i="0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03200" lvl="8" marL="3886200" marR="0" rtl="0" algn="l">
              <a:lnSpc>
                <a:spcPct val="112000"/>
              </a:lnSpc>
              <a:spcBef>
                <a:spcPts val="1300"/>
              </a:spcBef>
              <a:buClr>
                <a:srgbClr val="262626"/>
              </a:buClr>
              <a:buSzPct val="100000"/>
              <a:buFont typeface="Arial"/>
              <a:buChar char="•"/>
              <a:defRPr b="0" i="1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0" type="dt"/>
          </p:nvPr>
        </p:nvSpPr>
        <p:spPr>
          <a:xfrm>
            <a:off x="762000" y="593006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1" sz="10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1" type="ftr"/>
          </p:nvPr>
        </p:nvSpPr>
        <p:spPr>
          <a:xfrm>
            <a:off x="762000" y="6314439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1" i="1" sz="12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11784010" y="5607592"/>
            <a:ext cx="4079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1" lang="en-US" sz="1200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762000" y="559677"/>
            <a:ext cx="3833905" cy="49524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Font typeface="Libre Baskerville"/>
              <a:buNone/>
              <a:defRPr b="0" i="1" sz="50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762000" y="593006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1" sz="10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762000" y="6314439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1" i="1" sz="12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11784010" y="5607592"/>
            <a:ext cx="4079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1" lang="en-US" sz="1200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idx="10" type="dt"/>
          </p:nvPr>
        </p:nvSpPr>
        <p:spPr>
          <a:xfrm>
            <a:off x="762000" y="593006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1" sz="10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1" type="ftr"/>
          </p:nvPr>
        </p:nvSpPr>
        <p:spPr>
          <a:xfrm>
            <a:off x="762000" y="6314439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1" i="1" sz="12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11784010" y="5607592"/>
            <a:ext cx="4079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1" lang="en-US" sz="1200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762000" y="555479"/>
            <a:ext cx="3838776" cy="19210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lnSpc>
                <a:spcPct val="93000"/>
              </a:lnSpc>
              <a:spcBef>
                <a:spcPts val="0"/>
              </a:spcBef>
              <a:buClr>
                <a:srgbClr val="262626"/>
              </a:buClr>
              <a:buFont typeface="Libre Baskerville"/>
              <a:buNone/>
              <a:defRPr b="0" i="1" sz="40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5181600" y="564147"/>
            <a:ext cx="6248399" cy="56226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56464" lvl="0" marL="283464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77800" lvl="1" marL="685800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Calibri"/>
              <a:buChar char="–"/>
              <a:defRPr b="0" i="0" sz="1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90500" lvl="2" marL="1143000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03200" lvl="3" marL="1600200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Calibri"/>
              <a:buChar char="–"/>
              <a:defRPr b="0" i="0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03200" lvl="4" marL="2057400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Arial"/>
              <a:buChar char="•"/>
              <a:defRPr b="0" i="1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03200" lvl="5" marL="2514600" marR="0" rtl="0" algn="l">
              <a:lnSpc>
                <a:spcPct val="112000"/>
              </a:lnSpc>
              <a:spcBef>
                <a:spcPts val="1300"/>
              </a:spcBef>
              <a:buClr>
                <a:srgbClr val="262626"/>
              </a:buClr>
              <a:buSzPct val="100000"/>
              <a:buFont typeface="Calibri"/>
              <a:buChar char="–"/>
              <a:defRPr b="0" i="0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03200" lvl="6" marL="2971800" marR="0" rtl="0" algn="l">
              <a:lnSpc>
                <a:spcPct val="112000"/>
              </a:lnSpc>
              <a:spcBef>
                <a:spcPts val="1300"/>
              </a:spcBef>
              <a:buClr>
                <a:srgbClr val="262626"/>
              </a:buClr>
              <a:buSzPct val="100000"/>
              <a:buFont typeface="Arial"/>
              <a:buChar char="•"/>
              <a:defRPr b="0" i="1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03200" lvl="7" marL="3429000" marR="0" rtl="0" algn="l">
              <a:lnSpc>
                <a:spcPct val="112000"/>
              </a:lnSpc>
              <a:spcBef>
                <a:spcPts val="1300"/>
              </a:spcBef>
              <a:buClr>
                <a:srgbClr val="262626"/>
              </a:buClr>
              <a:buSzPct val="100000"/>
              <a:buFont typeface="Calibri"/>
              <a:buChar char="–"/>
              <a:defRPr b="0" i="0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03200" lvl="8" marL="3886200" marR="0" rtl="0" algn="l">
              <a:lnSpc>
                <a:spcPct val="112000"/>
              </a:lnSpc>
              <a:spcBef>
                <a:spcPts val="1300"/>
              </a:spcBef>
              <a:buClr>
                <a:srgbClr val="262626"/>
              </a:buClr>
              <a:buSzPct val="100000"/>
              <a:buFont typeface="Arial"/>
              <a:buChar char="•"/>
              <a:defRPr b="0" i="1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2" type="body"/>
          </p:nvPr>
        </p:nvSpPr>
        <p:spPr>
          <a:xfrm>
            <a:off x="762000" y="2621511"/>
            <a:ext cx="3838776" cy="32395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lnSpc>
                <a:spcPct val="125000"/>
              </a:lnSpc>
              <a:spcBef>
                <a:spcPts val="900"/>
              </a:spcBef>
              <a:buClr>
                <a:srgbClr val="262626"/>
              </a:buClr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Font typeface="Calibri"/>
              <a:buNone/>
              <a:defRPr b="0" i="0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Font typeface="Calibri"/>
              <a:buNone/>
              <a:defRPr b="0" i="0" sz="1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Font typeface="Arial"/>
              <a:buNone/>
              <a:defRPr b="0" i="1" sz="1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12000"/>
              </a:lnSpc>
              <a:spcBef>
                <a:spcPts val="1300"/>
              </a:spcBef>
              <a:buClr>
                <a:srgbClr val="262626"/>
              </a:buClr>
              <a:buFont typeface="Calibri"/>
              <a:buNone/>
              <a:defRPr b="0" i="0" sz="1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12000"/>
              </a:lnSpc>
              <a:spcBef>
                <a:spcPts val="1300"/>
              </a:spcBef>
              <a:buClr>
                <a:srgbClr val="262626"/>
              </a:buClr>
              <a:buFont typeface="Arial"/>
              <a:buNone/>
              <a:defRPr b="0" i="1" sz="1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12000"/>
              </a:lnSpc>
              <a:spcBef>
                <a:spcPts val="1300"/>
              </a:spcBef>
              <a:buClr>
                <a:srgbClr val="262626"/>
              </a:buClr>
              <a:buFont typeface="Calibri"/>
              <a:buNone/>
              <a:defRPr b="0" i="0" sz="1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12000"/>
              </a:lnSpc>
              <a:spcBef>
                <a:spcPts val="1300"/>
              </a:spcBef>
              <a:buClr>
                <a:srgbClr val="262626"/>
              </a:buClr>
              <a:buFont typeface="Arial"/>
              <a:buNone/>
              <a:defRPr b="0" i="1" sz="1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0" type="dt"/>
          </p:nvPr>
        </p:nvSpPr>
        <p:spPr>
          <a:xfrm>
            <a:off x="762000" y="593006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1" sz="10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1" type="ftr"/>
          </p:nvPr>
        </p:nvSpPr>
        <p:spPr>
          <a:xfrm>
            <a:off x="762000" y="6314439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1" i="1" sz="12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11784010" y="5607592"/>
            <a:ext cx="4079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1" lang="en-US" sz="1200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 title="Page Number Shape"/>
          <p:cNvSpPr/>
          <p:nvPr/>
        </p:nvSpPr>
        <p:spPr>
          <a:xfrm>
            <a:off x="11784010" y="5380580"/>
            <a:ext cx="407987" cy="819150"/>
          </a:xfrm>
          <a:custGeom>
            <a:pathLst>
              <a:path extrusionOk="0" h="120000" w="120000">
                <a:moveTo>
                  <a:pt x="120000" y="0"/>
                </a:moveTo>
                <a:lnTo>
                  <a:pt x="120000" y="120000"/>
                </a:lnTo>
                <a:lnTo>
                  <a:pt x="112462" y="119900"/>
                </a:lnTo>
                <a:lnTo>
                  <a:pt x="104991" y="119534"/>
                </a:lnTo>
                <a:lnTo>
                  <a:pt x="97654" y="118970"/>
                </a:lnTo>
                <a:lnTo>
                  <a:pt x="90516" y="118172"/>
                </a:lnTo>
                <a:lnTo>
                  <a:pt x="83446" y="117176"/>
                </a:lnTo>
                <a:lnTo>
                  <a:pt x="76709" y="115946"/>
                </a:lnTo>
                <a:lnTo>
                  <a:pt x="70038" y="114551"/>
                </a:lnTo>
                <a:lnTo>
                  <a:pt x="63568" y="112990"/>
                </a:lnTo>
                <a:lnTo>
                  <a:pt x="57365" y="111196"/>
                </a:lnTo>
                <a:lnTo>
                  <a:pt x="51428" y="109269"/>
                </a:lnTo>
                <a:lnTo>
                  <a:pt x="45758" y="107109"/>
                </a:lnTo>
                <a:lnTo>
                  <a:pt x="40289" y="104850"/>
                </a:lnTo>
                <a:lnTo>
                  <a:pt x="35152" y="102425"/>
                </a:lnTo>
                <a:lnTo>
                  <a:pt x="30283" y="99833"/>
                </a:lnTo>
                <a:lnTo>
                  <a:pt x="25747" y="97109"/>
                </a:lnTo>
                <a:lnTo>
                  <a:pt x="21545" y="94285"/>
                </a:lnTo>
                <a:lnTo>
                  <a:pt x="17676" y="91295"/>
                </a:lnTo>
                <a:lnTo>
                  <a:pt x="14074" y="88205"/>
                </a:lnTo>
                <a:lnTo>
                  <a:pt x="10872" y="85016"/>
                </a:lnTo>
                <a:lnTo>
                  <a:pt x="8071" y="81694"/>
                </a:lnTo>
                <a:lnTo>
                  <a:pt x="5669" y="78272"/>
                </a:lnTo>
                <a:lnTo>
                  <a:pt x="3668" y="74784"/>
                </a:lnTo>
                <a:lnTo>
                  <a:pt x="2134" y="71196"/>
                </a:lnTo>
                <a:lnTo>
                  <a:pt x="933" y="67541"/>
                </a:lnTo>
                <a:lnTo>
                  <a:pt x="266" y="63787"/>
                </a:lnTo>
                <a:lnTo>
                  <a:pt x="0" y="60000"/>
                </a:lnTo>
                <a:lnTo>
                  <a:pt x="266" y="56212"/>
                </a:lnTo>
                <a:lnTo>
                  <a:pt x="933" y="52491"/>
                </a:lnTo>
                <a:lnTo>
                  <a:pt x="2134" y="48803"/>
                </a:lnTo>
                <a:lnTo>
                  <a:pt x="3668" y="45249"/>
                </a:lnTo>
                <a:lnTo>
                  <a:pt x="5669" y="41727"/>
                </a:lnTo>
                <a:lnTo>
                  <a:pt x="8071" y="38338"/>
                </a:lnTo>
                <a:lnTo>
                  <a:pt x="10872" y="35016"/>
                </a:lnTo>
                <a:lnTo>
                  <a:pt x="14074" y="31827"/>
                </a:lnTo>
                <a:lnTo>
                  <a:pt x="17676" y="28704"/>
                </a:lnTo>
                <a:lnTo>
                  <a:pt x="21545" y="25714"/>
                </a:lnTo>
                <a:lnTo>
                  <a:pt x="25747" y="22890"/>
                </a:lnTo>
                <a:lnTo>
                  <a:pt x="30283" y="20166"/>
                </a:lnTo>
                <a:lnTo>
                  <a:pt x="35152" y="17574"/>
                </a:lnTo>
                <a:lnTo>
                  <a:pt x="40289" y="15149"/>
                </a:lnTo>
                <a:lnTo>
                  <a:pt x="45758" y="12890"/>
                </a:lnTo>
                <a:lnTo>
                  <a:pt x="51428" y="10797"/>
                </a:lnTo>
                <a:lnTo>
                  <a:pt x="57365" y="8837"/>
                </a:lnTo>
                <a:lnTo>
                  <a:pt x="63568" y="7043"/>
                </a:lnTo>
                <a:lnTo>
                  <a:pt x="70038" y="5448"/>
                </a:lnTo>
                <a:lnTo>
                  <a:pt x="76709" y="4053"/>
                </a:lnTo>
                <a:lnTo>
                  <a:pt x="83446" y="2823"/>
                </a:lnTo>
                <a:lnTo>
                  <a:pt x="90516" y="1827"/>
                </a:lnTo>
                <a:lnTo>
                  <a:pt x="97654" y="1063"/>
                </a:lnTo>
                <a:lnTo>
                  <a:pt x="104991" y="465"/>
                </a:lnTo>
                <a:lnTo>
                  <a:pt x="112462" y="166"/>
                </a:lnTo>
                <a:lnTo>
                  <a:pt x="120000" y="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</p:sp>
      <p:sp>
        <p:nvSpPr>
          <p:cNvPr id="7" name="Shape 7"/>
          <p:cNvSpPr txBox="1"/>
          <p:nvPr>
            <p:ph type="title"/>
          </p:nvPr>
        </p:nvSpPr>
        <p:spPr>
          <a:xfrm>
            <a:off x="762000" y="559677"/>
            <a:ext cx="3833905" cy="49524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buClr>
                <a:srgbClr val="FEFEFE"/>
              </a:buClr>
              <a:buFont typeface="Libre Baskerville"/>
              <a:buNone/>
              <a:defRPr b="0" i="1" sz="5000" u="none" cap="none" strike="noStrike">
                <a:solidFill>
                  <a:srgbClr val="FEFEFE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" name="Shape 8"/>
          <p:cNvSpPr txBox="1"/>
          <p:nvPr>
            <p:ph idx="1" type="body"/>
          </p:nvPr>
        </p:nvSpPr>
        <p:spPr>
          <a:xfrm>
            <a:off x="5181600" y="569066"/>
            <a:ext cx="6248398" cy="56551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56464" lvl="0" marL="283464" marR="0" rtl="0" algn="l">
              <a:lnSpc>
                <a:spcPct val="112000"/>
              </a:lnSpc>
              <a:spcBef>
                <a:spcPts val="900"/>
              </a:spcBef>
              <a:buClr>
                <a:srgbClr val="FEFEFE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77800" lvl="1" marL="685800" marR="0" rtl="0" algn="l">
              <a:lnSpc>
                <a:spcPct val="112000"/>
              </a:lnSpc>
              <a:spcBef>
                <a:spcPts val="900"/>
              </a:spcBef>
              <a:buClr>
                <a:srgbClr val="FEFEFE"/>
              </a:buClr>
              <a:buSzPct val="100000"/>
              <a:buFont typeface="Calibri"/>
              <a:buChar char="–"/>
              <a:defRPr b="0" i="0" sz="1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90500" lvl="2" marL="1143000" marR="0" rtl="0" algn="l">
              <a:lnSpc>
                <a:spcPct val="112000"/>
              </a:lnSpc>
              <a:spcBef>
                <a:spcPts val="900"/>
              </a:spcBef>
              <a:buClr>
                <a:srgbClr val="FEFEFE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03200" lvl="3" marL="1600200" marR="0" rtl="0" algn="l">
              <a:lnSpc>
                <a:spcPct val="112000"/>
              </a:lnSpc>
              <a:spcBef>
                <a:spcPts val="900"/>
              </a:spcBef>
              <a:buClr>
                <a:srgbClr val="FEFEFE"/>
              </a:buClr>
              <a:buSzPct val="100000"/>
              <a:buFont typeface="Calibri"/>
              <a:buChar char="–"/>
              <a:defRPr b="0" i="0" sz="14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03200" lvl="4" marL="2057400" marR="0" rtl="0" algn="l">
              <a:lnSpc>
                <a:spcPct val="112000"/>
              </a:lnSpc>
              <a:spcBef>
                <a:spcPts val="900"/>
              </a:spcBef>
              <a:buClr>
                <a:srgbClr val="FEFEFE"/>
              </a:buClr>
              <a:buSzPct val="100000"/>
              <a:buFont typeface="Arial"/>
              <a:buChar char="•"/>
              <a:defRPr b="0" i="1" sz="14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03200" lvl="5" marL="2514600" marR="0" rtl="0" algn="l">
              <a:lnSpc>
                <a:spcPct val="112000"/>
              </a:lnSpc>
              <a:spcBef>
                <a:spcPts val="1300"/>
              </a:spcBef>
              <a:buClr>
                <a:srgbClr val="FEFEFE"/>
              </a:buClr>
              <a:buSzPct val="100000"/>
              <a:buFont typeface="Calibri"/>
              <a:buChar char="–"/>
              <a:defRPr b="0" i="0" sz="14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03200" lvl="6" marL="2971800" marR="0" rtl="0" algn="l">
              <a:lnSpc>
                <a:spcPct val="112000"/>
              </a:lnSpc>
              <a:spcBef>
                <a:spcPts val="1300"/>
              </a:spcBef>
              <a:buClr>
                <a:srgbClr val="FEFEFE"/>
              </a:buClr>
              <a:buSzPct val="100000"/>
              <a:buFont typeface="Arial"/>
              <a:buChar char="•"/>
              <a:defRPr b="0" i="1" sz="14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03200" lvl="7" marL="3429000" marR="0" rtl="0" algn="l">
              <a:lnSpc>
                <a:spcPct val="112000"/>
              </a:lnSpc>
              <a:spcBef>
                <a:spcPts val="1300"/>
              </a:spcBef>
              <a:buClr>
                <a:srgbClr val="FEFEFE"/>
              </a:buClr>
              <a:buSzPct val="100000"/>
              <a:buFont typeface="Calibri"/>
              <a:buChar char="–"/>
              <a:defRPr b="0" i="0" sz="14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03200" lvl="8" marL="3886200" marR="0" rtl="0" algn="l">
              <a:lnSpc>
                <a:spcPct val="112000"/>
              </a:lnSpc>
              <a:spcBef>
                <a:spcPts val="1300"/>
              </a:spcBef>
              <a:buClr>
                <a:srgbClr val="FEFEFE"/>
              </a:buClr>
              <a:buSzPct val="100000"/>
              <a:buFont typeface="Arial"/>
              <a:buChar char="•"/>
              <a:defRPr b="0" i="1" sz="14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0" type="dt"/>
          </p:nvPr>
        </p:nvSpPr>
        <p:spPr>
          <a:xfrm>
            <a:off x="762000" y="593006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1" sz="1000" u="none" cap="none" strike="noStrike">
                <a:solidFill>
                  <a:srgbClr val="FEFEFE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1" type="ftr"/>
          </p:nvPr>
        </p:nvSpPr>
        <p:spPr>
          <a:xfrm>
            <a:off x="762000" y="6314439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1" i="1" sz="1200" u="none" cap="none" strike="noStrike">
                <a:solidFill>
                  <a:srgbClr val="FEFEFE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11784010" y="5607592"/>
            <a:ext cx="4079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1" lang="en-US" sz="1200" u="none" cap="none" strike="noStrik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‹#›</a:t>
            </a:fld>
          </a:p>
        </p:txBody>
      </p:sp>
      <p:cxnSp>
        <p:nvCxnSpPr>
          <p:cNvPr id="12" name="Shape 12" title="Horizontal Rule Line"/>
          <p:cNvCxnSpPr/>
          <p:nvPr/>
        </p:nvCxnSpPr>
        <p:spPr>
          <a:xfrm>
            <a:off x="0" y="6199730"/>
            <a:ext cx="4495800" cy="0"/>
          </a:xfrm>
          <a:prstGeom prst="straightConnector1">
            <a:avLst/>
          </a:prstGeom>
          <a:noFill/>
          <a:ln cap="flat" cmpd="sng" w="25400">
            <a:solidFill>
              <a:srgbClr val="FEFEFE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 title="Page Number Shape"/>
          <p:cNvSpPr/>
          <p:nvPr/>
        </p:nvSpPr>
        <p:spPr>
          <a:xfrm>
            <a:off x="11784010" y="5380580"/>
            <a:ext cx="407987" cy="819150"/>
          </a:xfrm>
          <a:custGeom>
            <a:pathLst>
              <a:path extrusionOk="0" h="120000" w="120000">
                <a:moveTo>
                  <a:pt x="120000" y="0"/>
                </a:moveTo>
                <a:lnTo>
                  <a:pt x="120000" y="120000"/>
                </a:lnTo>
                <a:lnTo>
                  <a:pt x="112462" y="119900"/>
                </a:lnTo>
                <a:lnTo>
                  <a:pt x="104991" y="119534"/>
                </a:lnTo>
                <a:lnTo>
                  <a:pt x="97654" y="118970"/>
                </a:lnTo>
                <a:lnTo>
                  <a:pt x="90516" y="118172"/>
                </a:lnTo>
                <a:lnTo>
                  <a:pt x="83446" y="117176"/>
                </a:lnTo>
                <a:lnTo>
                  <a:pt x="76709" y="115946"/>
                </a:lnTo>
                <a:lnTo>
                  <a:pt x="70038" y="114551"/>
                </a:lnTo>
                <a:lnTo>
                  <a:pt x="63568" y="112990"/>
                </a:lnTo>
                <a:lnTo>
                  <a:pt x="57365" y="111196"/>
                </a:lnTo>
                <a:lnTo>
                  <a:pt x="51428" y="109269"/>
                </a:lnTo>
                <a:lnTo>
                  <a:pt x="45758" y="107109"/>
                </a:lnTo>
                <a:lnTo>
                  <a:pt x="40289" y="104850"/>
                </a:lnTo>
                <a:lnTo>
                  <a:pt x="35152" y="102425"/>
                </a:lnTo>
                <a:lnTo>
                  <a:pt x="30283" y="99833"/>
                </a:lnTo>
                <a:lnTo>
                  <a:pt x="25747" y="97109"/>
                </a:lnTo>
                <a:lnTo>
                  <a:pt x="21545" y="94285"/>
                </a:lnTo>
                <a:lnTo>
                  <a:pt x="17676" y="91295"/>
                </a:lnTo>
                <a:lnTo>
                  <a:pt x="14074" y="88205"/>
                </a:lnTo>
                <a:lnTo>
                  <a:pt x="10872" y="85016"/>
                </a:lnTo>
                <a:lnTo>
                  <a:pt x="8071" y="81694"/>
                </a:lnTo>
                <a:lnTo>
                  <a:pt x="5669" y="78272"/>
                </a:lnTo>
                <a:lnTo>
                  <a:pt x="3668" y="74784"/>
                </a:lnTo>
                <a:lnTo>
                  <a:pt x="2134" y="71196"/>
                </a:lnTo>
                <a:lnTo>
                  <a:pt x="933" y="67541"/>
                </a:lnTo>
                <a:lnTo>
                  <a:pt x="266" y="63787"/>
                </a:lnTo>
                <a:lnTo>
                  <a:pt x="0" y="60000"/>
                </a:lnTo>
                <a:lnTo>
                  <a:pt x="266" y="56212"/>
                </a:lnTo>
                <a:lnTo>
                  <a:pt x="933" y="52491"/>
                </a:lnTo>
                <a:lnTo>
                  <a:pt x="2134" y="48803"/>
                </a:lnTo>
                <a:lnTo>
                  <a:pt x="3668" y="45249"/>
                </a:lnTo>
                <a:lnTo>
                  <a:pt x="5669" y="41727"/>
                </a:lnTo>
                <a:lnTo>
                  <a:pt x="8071" y="38338"/>
                </a:lnTo>
                <a:lnTo>
                  <a:pt x="10872" y="35016"/>
                </a:lnTo>
                <a:lnTo>
                  <a:pt x="14074" y="31827"/>
                </a:lnTo>
                <a:lnTo>
                  <a:pt x="17676" y="28704"/>
                </a:lnTo>
                <a:lnTo>
                  <a:pt x="21545" y="25714"/>
                </a:lnTo>
                <a:lnTo>
                  <a:pt x="25747" y="22890"/>
                </a:lnTo>
                <a:lnTo>
                  <a:pt x="30283" y="20166"/>
                </a:lnTo>
                <a:lnTo>
                  <a:pt x="35152" y="17574"/>
                </a:lnTo>
                <a:lnTo>
                  <a:pt x="40289" y="15149"/>
                </a:lnTo>
                <a:lnTo>
                  <a:pt x="45758" y="12890"/>
                </a:lnTo>
                <a:lnTo>
                  <a:pt x="51428" y="10797"/>
                </a:lnTo>
                <a:lnTo>
                  <a:pt x="57365" y="8837"/>
                </a:lnTo>
                <a:lnTo>
                  <a:pt x="63568" y="7043"/>
                </a:lnTo>
                <a:lnTo>
                  <a:pt x="70038" y="5448"/>
                </a:lnTo>
                <a:lnTo>
                  <a:pt x="76709" y="4053"/>
                </a:lnTo>
                <a:lnTo>
                  <a:pt x="83446" y="2823"/>
                </a:lnTo>
                <a:lnTo>
                  <a:pt x="90516" y="1827"/>
                </a:lnTo>
                <a:lnTo>
                  <a:pt x="97654" y="1063"/>
                </a:lnTo>
                <a:lnTo>
                  <a:pt x="104991" y="465"/>
                </a:lnTo>
                <a:lnTo>
                  <a:pt x="112462" y="166"/>
                </a:lnTo>
                <a:lnTo>
                  <a:pt x="12000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23" name="Shape 23"/>
          <p:cNvSpPr txBox="1"/>
          <p:nvPr>
            <p:ph type="title"/>
          </p:nvPr>
        </p:nvSpPr>
        <p:spPr>
          <a:xfrm>
            <a:off x="762000" y="559677"/>
            <a:ext cx="3833905" cy="49524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Font typeface="Libre Baskerville"/>
              <a:buNone/>
              <a:defRPr b="0" i="1" sz="50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5181600" y="569066"/>
            <a:ext cx="6248398" cy="56551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56464" lvl="0" marL="283464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77800" lvl="1" marL="685800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Calibri"/>
              <a:buChar char="–"/>
              <a:defRPr b="0" i="0" sz="1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90500" lvl="2" marL="1143000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03200" lvl="3" marL="1600200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Calibri"/>
              <a:buChar char="–"/>
              <a:defRPr b="0" i="0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03200" lvl="4" marL="2057400" marR="0" rtl="0" algn="l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SzPct val="100000"/>
              <a:buFont typeface="Arial"/>
              <a:buChar char="•"/>
              <a:defRPr b="0" i="1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03200" lvl="5" marL="2514600" marR="0" rtl="0" algn="l">
              <a:lnSpc>
                <a:spcPct val="112000"/>
              </a:lnSpc>
              <a:spcBef>
                <a:spcPts val="1300"/>
              </a:spcBef>
              <a:buClr>
                <a:srgbClr val="262626"/>
              </a:buClr>
              <a:buSzPct val="100000"/>
              <a:buFont typeface="Calibri"/>
              <a:buChar char="–"/>
              <a:defRPr b="0" i="0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03200" lvl="6" marL="2971800" marR="0" rtl="0" algn="l">
              <a:lnSpc>
                <a:spcPct val="112000"/>
              </a:lnSpc>
              <a:spcBef>
                <a:spcPts val="1300"/>
              </a:spcBef>
              <a:buClr>
                <a:srgbClr val="262626"/>
              </a:buClr>
              <a:buSzPct val="100000"/>
              <a:buFont typeface="Arial"/>
              <a:buChar char="•"/>
              <a:defRPr b="0" i="1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03200" lvl="7" marL="3429000" marR="0" rtl="0" algn="l">
              <a:lnSpc>
                <a:spcPct val="112000"/>
              </a:lnSpc>
              <a:spcBef>
                <a:spcPts val="1300"/>
              </a:spcBef>
              <a:buClr>
                <a:srgbClr val="262626"/>
              </a:buClr>
              <a:buSzPct val="100000"/>
              <a:buFont typeface="Calibri"/>
              <a:buChar char="–"/>
              <a:defRPr b="0" i="0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03200" lvl="8" marL="3886200" marR="0" rtl="0" algn="l">
              <a:lnSpc>
                <a:spcPct val="112000"/>
              </a:lnSpc>
              <a:spcBef>
                <a:spcPts val="1300"/>
              </a:spcBef>
              <a:buClr>
                <a:srgbClr val="262626"/>
              </a:buClr>
              <a:buSzPct val="100000"/>
              <a:buFont typeface="Arial"/>
              <a:buChar char="•"/>
              <a:defRPr b="0" i="1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0" type="dt"/>
          </p:nvPr>
        </p:nvSpPr>
        <p:spPr>
          <a:xfrm>
            <a:off x="762000" y="593006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1" sz="10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1" type="ftr"/>
          </p:nvPr>
        </p:nvSpPr>
        <p:spPr>
          <a:xfrm>
            <a:off x="762000" y="6314439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1" i="1" sz="12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11784010" y="5607592"/>
            <a:ext cx="4079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1" lang="en-US" sz="1200" u="none" cap="none" strike="noStrike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‹#›</a:t>
            </a:fld>
          </a:p>
        </p:txBody>
      </p:sp>
      <p:cxnSp>
        <p:nvCxnSpPr>
          <p:cNvPr id="28" name="Shape 28" title="Horizontal Rule Line"/>
          <p:cNvCxnSpPr/>
          <p:nvPr/>
        </p:nvCxnSpPr>
        <p:spPr>
          <a:xfrm>
            <a:off x="0" y="6199730"/>
            <a:ext cx="4495800" cy="0"/>
          </a:xfrm>
          <a:prstGeom prst="straightConnector1">
            <a:avLst/>
          </a:prstGeom>
          <a:noFill/>
          <a:ln cap="flat" cmpd="sng" w="25400">
            <a:solidFill>
              <a:srgbClr val="26262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1.xml"/><Relationship Id="rId4" Type="http://schemas.openxmlformats.org/officeDocument/2006/relationships/image" Target="../media/image0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0.jpg"/><Relationship Id="rId4" Type="http://schemas.openxmlformats.org/officeDocument/2006/relationships/image" Target="../media/image03.jpg"/><Relationship Id="rId5" Type="http://schemas.openxmlformats.org/officeDocument/2006/relationships/image" Target="../media/image01.jpg"/><Relationship Id="rId6" Type="http://schemas.openxmlformats.org/officeDocument/2006/relationships/image" Target="../media/image0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0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jpg"/><Relationship Id="rId4" Type="http://schemas.openxmlformats.org/officeDocument/2006/relationships/image" Target="../media/image00.jpg"/><Relationship Id="rId5" Type="http://schemas.openxmlformats.org/officeDocument/2006/relationships/image" Target="../media/image1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.png"/><Relationship Id="rId4" Type="http://schemas.openxmlformats.org/officeDocument/2006/relationships/image" Target="../media/image11.jpg"/><Relationship Id="rId5" Type="http://schemas.openxmlformats.org/officeDocument/2006/relationships/image" Target="../media/image12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8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9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9.jpg"/><Relationship Id="rId4" Type="http://schemas.openxmlformats.org/officeDocument/2006/relationships/image" Target="../media/image22.png"/><Relationship Id="rId5" Type="http://schemas.openxmlformats.org/officeDocument/2006/relationships/image" Target="../media/image2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9.jpg"/><Relationship Id="rId4" Type="http://schemas.openxmlformats.org/officeDocument/2006/relationships/image" Target="../media/image38.jpg"/><Relationship Id="rId5" Type="http://schemas.openxmlformats.org/officeDocument/2006/relationships/image" Target="../media/image39.jpg"/><Relationship Id="rId6" Type="http://schemas.openxmlformats.org/officeDocument/2006/relationships/image" Target="../media/image37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9.jpg"/><Relationship Id="rId4" Type="http://schemas.openxmlformats.org/officeDocument/2006/relationships/image" Target="../media/image24.jpg"/><Relationship Id="rId5" Type="http://schemas.openxmlformats.org/officeDocument/2006/relationships/image" Target="../media/image36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9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9.jpg"/><Relationship Id="rId4" Type="http://schemas.openxmlformats.org/officeDocument/2006/relationships/image" Target="../media/image12.jpg"/><Relationship Id="rId5" Type="http://schemas.openxmlformats.org/officeDocument/2006/relationships/image" Target="../media/image11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5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1.jpg"/><Relationship Id="rId4" Type="http://schemas.openxmlformats.org/officeDocument/2006/relationships/image" Target="../media/image27.png"/><Relationship Id="rId5" Type="http://schemas.openxmlformats.org/officeDocument/2006/relationships/image" Target="../media/image30.png"/><Relationship Id="rId6" Type="http://schemas.openxmlformats.org/officeDocument/2006/relationships/image" Target="../media/image26.png"/><Relationship Id="rId7" Type="http://schemas.openxmlformats.org/officeDocument/2006/relationships/image" Target="../media/image2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1.jpg"/><Relationship Id="rId4" Type="http://schemas.openxmlformats.org/officeDocument/2006/relationships/image" Target="../media/image31.jpg"/><Relationship Id="rId5" Type="http://schemas.openxmlformats.org/officeDocument/2006/relationships/image" Target="../media/image29.jpg"/><Relationship Id="rId6" Type="http://schemas.openxmlformats.org/officeDocument/2006/relationships/image" Target="../media/image33.png"/><Relationship Id="rId7" Type="http://schemas.openxmlformats.org/officeDocument/2006/relationships/image" Target="../media/image3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1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1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2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ctrTitle"/>
          </p:nvPr>
        </p:nvSpPr>
        <p:spPr>
          <a:xfrm>
            <a:off x="1088912" y="1143292"/>
            <a:ext cx="7034362" cy="42689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buClr>
                <a:schemeClr val="lt2"/>
              </a:buClr>
              <a:buSzPct val="25000"/>
              <a:buFont typeface="Libre Baskerville"/>
              <a:buNone/>
            </a:pPr>
            <a:r>
              <a:rPr lang="en-US"/>
              <a:t>POVs &amp; Experience Prototyping</a:t>
            </a:r>
          </a:p>
        </p:txBody>
      </p:sp>
      <p:sp>
        <p:nvSpPr>
          <p:cNvPr id="109" name="Shape 109"/>
          <p:cNvSpPr txBox="1"/>
          <p:nvPr>
            <p:ph idx="1" type="subTitle"/>
          </p:nvPr>
        </p:nvSpPr>
        <p:spPr>
          <a:xfrm>
            <a:off x="1088913" y="5537925"/>
            <a:ext cx="7034362" cy="7063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buClr>
                <a:schemeClr val="lt2"/>
              </a:buClr>
              <a:buSzPct val="25000"/>
              <a:buFont typeface="Arial"/>
              <a:buNone/>
            </a:pPr>
            <a:r>
              <a:rPr b="0" i="1" lang="en-US" sz="2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Presenter: Lindsey Kostas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762000" y="559677"/>
            <a:ext cx="3833905" cy="49524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Libre Baskerville"/>
              <a:buNone/>
            </a:pPr>
            <a:r>
              <a:rPr b="0" i="1" lang="en-US" sz="50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Dylan</a:t>
            </a:r>
            <a:br>
              <a:rPr b="0" i="1" lang="en-US" sz="50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</a:p>
        </p:txBody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5181600" y="1555421"/>
            <a:ext cx="6248398" cy="4668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Arial"/>
              <a:buNone/>
            </a:pPr>
            <a:r>
              <a:rPr b="0" i="0" lang="en-US" sz="2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Allergic to…Everything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Arial"/>
              <a:buNone/>
            </a:pPr>
            <a:r>
              <a:rPr lang="en-US" sz="2800"/>
              <a:t>21 years old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Arial"/>
              <a:buNone/>
            </a:pPr>
            <a:r>
              <a:rPr lang="en-US" sz="2800"/>
              <a:t>Student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Arial"/>
              <a:buNone/>
            </a:pPr>
            <a:r>
              <a:rPr lang="en-US" sz="2800"/>
              <a:t>Diagnosed late freshman year of college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Arial"/>
              <a:buNone/>
            </a:pPr>
            <a:r>
              <a:rPr lang="en-US" sz="2800"/>
              <a:t>Just wants a nice cold beer...and some Taco Bell</a:t>
            </a:r>
          </a:p>
        </p:txBody>
      </p:sp>
      <p:sp>
        <p:nvSpPr>
          <p:cNvPr id="226" name="Shape 226"/>
          <p:cNvSpPr/>
          <p:nvPr/>
        </p:nvSpPr>
        <p:spPr>
          <a:xfrm>
            <a:off x="881745" y="1555423"/>
            <a:ext cx="3714161" cy="4223207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0738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2650" y="1555425"/>
            <a:ext cx="2385924" cy="4223199"/>
          </a:xfrm>
          <a:prstGeom prst="rect">
            <a:avLst/>
          </a:prstGeom>
          <a:noFill/>
          <a:ln cap="flat" cmpd="sng" w="12700">
            <a:solidFill>
              <a:srgbClr val="307385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2" name="Shape 232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{6D863A65-24C7-4EF7-BB46-169D25AB109F}</a:tableStyleId>
              </a:tblPr>
              <a:tblGrid>
                <a:gridCol w="6096000"/>
                <a:gridCol w="6096000"/>
              </a:tblGrid>
              <a:tr h="33119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/>
                        <a:t>SAY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/>
                        <a:t>THINK</a:t>
                      </a:r>
                    </a:p>
                  </a:txBody>
                  <a:tcPr marT="45725" marB="45725" marR="91450" marL="91450">
                    <a:solidFill>
                      <a:srgbClr val="8CC5D4"/>
                    </a:solidFill>
                  </a:tcPr>
                </a:tc>
              </a:tr>
              <a:tr h="3546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/>
                        <a:t>DO</a:t>
                      </a:r>
                    </a:p>
                  </a:txBody>
                  <a:tcPr marT="45725" marB="45725" marR="91450" marL="91450"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/>
                        <a:t>FEEL</a:t>
                      </a:r>
                    </a:p>
                  </a:txBody>
                  <a:tcPr marT="45725" marB="45725" marR="91450" marL="91450">
                    <a:solidFill>
                      <a:srgbClr val="8CC5D4"/>
                    </a:solidFill>
                  </a:tcPr>
                </a:tc>
              </a:tr>
            </a:tbl>
          </a:graphicData>
        </a:graphic>
      </p:graphicFrame>
      <p:sp>
        <p:nvSpPr>
          <p:cNvPr id="233" name="Shape 233"/>
          <p:cNvSpPr/>
          <p:nvPr/>
        </p:nvSpPr>
        <p:spPr>
          <a:xfrm>
            <a:off x="716435" y="61621"/>
            <a:ext cx="268978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“I don’t know what else I’m allergic to”</a:t>
            </a:r>
          </a:p>
        </p:txBody>
      </p:sp>
      <p:sp>
        <p:nvSpPr>
          <p:cNvPr id="234" name="Shape 234"/>
          <p:cNvSpPr/>
          <p:nvPr/>
        </p:nvSpPr>
        <p:spPr>
          <a:xfrm>
            <a:off x="1858561" y="286858"/>
            <a:ext cx="376070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“mostly everyday it’s just white rice, chicken and a salad”</a:t>
            </a:r>
          </a:p>
        </p:txBody>
      </p:sp>
      <p:sp>
        <p:nvSpPr>
          <p:cNvPr id="235" name="Shape 235"/>
          <p:cNvSpPr/>
          <p:nvPr/>
        </p:nvSpPr>
        <p:spPr>
          <a:xfrm>
            <a:off x="3509012" y="72397"/>
            <a:ext cx="246484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“I can’t focus - that’s the worst part”</a:t>
            </a:r>
          </a:p>
        </p:txBody>
      </p:sp>
      <p:sp>
        <p:nvSpPr>
          <p:cNvPr id="236" name="Shape 236"/>
          <p:cNvSpPr/>
          <p:nvPr/>
        </p:nvSpPr>
        <p:spPr>
          <a:xfrm>
            <a:off x="3956542" y="1994391"/>
            <a:ext cx="2010290" cy="1015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“In the past 3 to 4 months there wasn’t a moment when I got sick, I was pretty much sick the whole time, just different degrees”</a:t>
            </a:r>
          </a:p>
        </p:txBody>
      </p:sp>
      <p:sp>
        <p:nvSpPr>
          <p:cNvPr id="237" name="Shape 237"/>
          <p:cNvSpPr/>
          <p:nvPr/>
        </p:nvSpPr>
        <p:spPr>
          <a:xfrm>
            <a:off x="2055043" y="479141"/>
            <a:ext cx="403153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“Last time I had a gluten free burger in San Diego that I thought would be safe, but I still don’t know what it had that made me sick”</a:t>
            </a:r>
          </a:p>
        </p:txBody>
      </p:sp>
      <p:sp>
        <p:nvSpPr>
          <p:cNvPr id="238" name="Shape 238"/>
          <p:cNvSpPr/>
          <p:nvPr/>
        </p:nvSpPr>
        <p:spPr>
          <a:xfrm>
            <a:off x="1113620" y="977513"/>
            <a:ext cx="2315850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“It’s hard to be social if you can’t get a meal with someone”</a:t>
            </a:r>
          </a:p>
        </p:txBody>
      </p:sp>
      <p:sp>
        <p:nvSpPr>
          <p:cNvPr id="239" name="Shape 239"/>
          <p:cNvSpPr/>
          <p:nvPr/>
        </p:nvSpPr>
        <p:spPr>
          <a:xfrm>
            <a:off x="4813094" y="1077887"/>
            <a:ext cx="1262382" cy="1015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“some people can’t eat gluten, I can't eat this list of 7 or more things”</a:t>
            </a:r>
          </a:p>
        </p:txBody>
      </p:sp>
      <p:sp>
        <p:nvSpPr>
          <p:cNvPr id="240" name="Shape 240"/>
          <p:cNvSpPr/>
          <p:nvPr/>
        </p:nvSpPr>
        <p:spPr>
          <a:xfrm>
            <a:off x="23041" y="2330055"/>
            <a:ext cx="6096000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“I don’t mind eating only chicken if it means I can read a book”</a:t>
            </a:r>
          </a:p>
        </p:txBody>
      </p:sp>
      <p:sp>
        <p:nvSpPr>
          <p:cNvPr id="241" name="Shape 241"/>
          <p:cNvSpPr/>
          <p:nvPr/>
        </p:nvSpPr>
        <p:spPr>
          <a:xfrm>
            <a:off x="139831" y="2991583"/>
            <a:ext cx="635261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 diet right now is so restricted that it’s pretty much a guaranteed I can’t eat somewhere. </a:t>
            </a:r>
          </a:p>
        </p:txBody>
      </p:sp>
      <p:sp>
        <p:nvSpPr>
          <p:cNvPr id="242" name="Shape 242"/>
          <p:cNvSpPr/>
          <p:nvPr/>
        </p:nvSpPr>
        <p:spPr>
          <a:xfrm>
            <a:off x="3093721" y="972295"/>
            <a:ext cx="189305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Sometimes I’m really starving and the dining hall is closed and I do something stupid like having sushi with wheat on it”</a:t>
            </a:r>
          </a:p>
        </p:txBody>
      </p:sp>
      <p:sp>
        <p:nvSpPr>
          <p:cNvPr id="243" name="Shape 243"/>
          <p:cNvSpPr/>
          <p:nvPr/>
        </p:nvSpPr>
        <p:spPr>
          <a:xfrm>
            <a:off x="1199270" y="1418291"/>
            <a:ext cx="1979293" cy="1015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“I wish I could eat chipotle, tacos, mexican food in san diego, and beer…. Yeah i wish I could drink some beer”</a:t>
            </a:r>
          </a:p>
        </p:txBody>
      </p:sp>
      <p:sp>
        <p:nvSpPr>
          <p:cNvPr id="244" name="Shape 244"/>
          <p:cNvSpPr/>
          <p:nvPr/>
        </p:nvSpPr>
        <p:spPr>
          <a:xfrm>
            <a:off x="0" y="406704"/>
            <a:ext cx="2159212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“if I can eat potatoes, that’s down the road, one day I might be able to eat french fries with my friends”</a:t>
            </a:r>
          </a:p>
        </p:txBody>
      </p:sp>
      <p:sp>
        <p:nvSpPr>
          <p:cNvPr id="245" name="Shape 245"/>
          <p:cNvSpPr/>
          <p:nvPr/>
        </p:nvSpPr>
        <p:spPr>
          <a:xfrm>
            <a:off x="23041" y="1237700"/>
            <a:ext cx="1386786" cy="1015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“I almost took this quarter off to figure my allergies out, but I want to f*** graduate”</a:t>
            </a:r>
          </a:p>
        </p:txBody>
      </p:sp>
      <p:sp>
        <p:nvSpPr>
          <p:cNvPr id="246" name="Shape 246"/>
          <p:cNvSpPr/>
          <p:nvPr/>
        </p:nvSpPr>
        <p:spPr>
          <a:xfrm>
            <a:off x="30585" y="2554346"/>
            <a:ext cx="413417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“I can’t really trust them anyway, they don’t know everything that is on the food inside out and the chefs are busy”</a:t>
            </a:r>
          </a:p>
        </p:txBody>
      </p:sp>
      <p:sp>
        <p:nvSpPr>
          <p:cNvPr id="247" name="Shape 247"/>
          <p:cNvSpPr/>
          <p:nvPr/>
        </p:nvSpPr>
        <p:spPr>
          <a:xfrm>
            <a:off x="46725" y="3418962"/>
            <a:ext cx="268704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used bathroom in the middle of the interview</a:t>
            </a:r>
          </a:p>
        </p:txBody>
      </p:sp>
      <p:sp>
        <p:nvSpPr>
          <p:cNvPr id="248" name="Shape 248"/>
          <p:cNvSpPr/>
          <p:nvPr/>
        </p:nvSpPr>
        <p:spPr>
          <a:xfrm>
            <a:off x="6268823" y="4808241"/>
            <a:ext cx="1194063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resigned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his situation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249" name="Shape 249"/>
          <p:cNvSpPr/>
          <p:nvPr/>
        </p:nvSpPr>
        <p:spPr>
          <a:xfrm>
            <a:off x="8440657" y="4964262"/>
            <a:ext cx="19728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bored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with his diet</a:t>
            </a:r>
          </a:p>
        </p:txBody>
      </p:sp>
      <p:sp>
        <p:nvSpPr>
          <p:cNvPr id="250" name="Shape 250"/>
          <p:cNvSpPr/>
          <p:nvPr/>
        </p:nvSpPr>
        <p:spPr>
          <a:xfrm>
            <a:off x="8741789" y="3410589"/>
            <a:ext cx="334337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optimistic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that his restrictions aren’t permanent </a:t>
            </a:r>
          </a:p>
        </p:txBody>
      </p:sp>
      <p:sp>
        <p:nvSpPr>
          <p:cNvPr id="251" name="Shape 251"/>
          <p:cNvSpPr/>
          <p:nvPr/>
        </p:nvSpPr>
        <p:spPr>
          <a:xfrm>
            <a:off x="6533828" y="4282228"/>
            <a:ext cx="25703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isolated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from his friends</a:t>
            </a:r>
          </a:p>
        </p:txBody>
      </p:sp>
      <p:sp>
        <p:nvSpPr>
          <p:cNvPr id="252" name="Shape 252"/>
          <p:cNvSpPr/>
          <p:nvPr/>
        </p:nvSpPr>
        <p:spPr>
          <a:xfrm>
            <a:off x="6290821" y="3433858"/>
            <a:ext cx="274215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longing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something with flavor</a:t>
            </a:r>
          </a:p>
        </p:txBody>
      </p:sp>
      <p:sp>
        <p:nvSpPr>
          <p:cNvPr id="253" name="Shape 253"/>
          <p:cNvSpPr/>
          <p:nvPr/>
        </p:nvSpPr>
        <p:spPr>
          <a:xfrm>
            <a:off x="9042399" y="4161910"/>
            <a:ext cx="274215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frustrated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with how his food affects his health</a:t>
            </a:r>
          </a:p>
        </p:txBody>
      </p:sp>
      <p:sp>
        <p:nvSpPr>
          <p:cNvPr id="254" name="Shape 254"/>
          <p:cNvSpPr/>
          <p:nvPr/>
        </p:nvSpPr>
        <p:spPr>
          <a:xfrm>
            <a:off x="10921478" y="5269905"/>
            <a:ext cx="9395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alone</a:t>
            </a:r>
          </a:p>
        </p:txBody>
      </p:sp>
      <p:sp>
        <p:nvSpPr>
          <p:cNvPr id="255" name="Shape 255"/>
          <p:cNvSpPr/>
          <p:nvPr/>
        </p:nvSpPr>
        <p:spPr>
          <a:xfrm>
            <a:off x="7579149" y="5525500"/>
            <a:ext cx="282489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overwhelmed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by how much he should know but doesn’t and sometimes can’t</a:t>
            </a:r>
          </a:p>
        </p:txBody>
      </p:sp>
      <p:sp>
        <p:nvSpPr>
          <p:cNvPr id="256" name="Shape 256"/>
          <p:cNvSpPr/>
          <p:nvPr/>
        </p:nvSpPr>
        <p:spPr>
          <a:xfrm>
            <a:off x="10364771" y="5879287"/>
            <a:ext cx="12411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powerless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6392325" y="286850"/>
            <a:ext cx="4905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8" name="Shape 258"/>
          <p:cNvSpPr txBox="1"/>
          <p:nvPr/>
        </p:nvSpPr>
        <p:spPr>
          <a:xfrm>
            <a:off x="0" y="5525500"/>
            <a:ext cx="350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Stopped the interview to play Pokemon</a:t>
            </a:r>
          </a:p>
        </p:txBody>
      </p:sp>
      <p:sp>
        <p:nvSpPr>
          <p:cNvPr id="259" name="Shape 259"/>
          <p:cNvSpPr txBox="1"/>
          <p:nvPr/>
        </p:nvSpPr>
        <p:spPr>
          <a:xfrm>
            <a:off x="1723210" y="4332650"/>
            <a:ext cx="4031400" cy="12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Didn’t let me buy him coffee because it would probably “react” to the ritalin he had just taken</a:t>
            </a:r>
          </a:p>
        </p:txBody>
      </p:sp>
      <p:sp>
        <p:nvSpPr>
          <p:cNvPr id="260" name="Shape 260"/>
          <p:cNvSpPr txBox="1"/>
          <p:nvPr/>
        </p:nvSpPr>
        <p:spPr>
          <a:xfrm>
            <a:off x="2733775" y="3477362"/>
            <a:ext cx="313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kept eye contact during the interview</a:t>
            </a:r>
          </a:p>
        </p:txBody>
      </p:sp>
      <p:sp>
        <p:nvSpPr>
          <p:cNvPr id="261" name="Shape 261"/>
          <p:cNvSpPr txBox="1"/>
          <p:nvPr/>
        </p:nvSpPr>
        <p:spPr>
          <a:xfrm>
            <a:off x="1199275" y="6162075"/>
            <a:ext cx="4541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took a sandwich out of his backpack and showed it</a:t>
            </a:r>
          </a:p>
        </p:txBody>
      </p:sp>
      <p:sp>
        <p:nvSpPr>
          <p:cNvPr id="262" name="Shape 262"/>
          <p:cNvSpPr txBox="1"/>
          <p:nvPr/>
        </p:nvSpPr>
        <p:spPr>
          <a:xfrm>
            <a:off x="6392325" y="563750"/>
            <a:ext cx="334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It’s better to avoid food that make me sick than to eat them and be unable to concentrate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8440650" y="1321537"/>
            <a:ext cx="3343500" cy="12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I’ll occasionally have some foods I’m not supposed to because I can’t control myself  all the time</a:t>
            </a:r>
          </a:p>
        </p:txBody>
      </p:sp>
      <p:sp>
        <p:nvSpPr>
          <p:cNvPr id="264" name="Shape 264"/>
          <p:cNvSpPr txBox="1"/>
          <p:nvPr/>
        </p:nvSpPr>
        <p:spPr>
          <a:xfrm>
            <a:off x="8513550" y="2646650"/>
            <a:ext cx="3760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His intolerance will eventually fade away</a:t>
            </a:r>
          </a:p>
        </p:txBody>
      </p:sp>
      <p:sp>
        <p:nvSpPr>
          <p:cNvPr id="265" name="Shape 265"/>
          <p:cNvSpPr txBox="1"/>
          <p:nvPr/>
        </p:nvSpPr>
        <p:spPr>
          <a:xfrm>
            <a:off x="6395400" y="2180100"/>
            <a:ext cx="51924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I shouldn’t go out with friends if I can’t eat anything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0" name="Shape 270"/>
          <p:cNvGraphicFramePr/>
          <p:nvPr/>
        </p:nvGraphicFramePr>
        <p:xfrm>
          <a:off x="0" y="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{6D863A65-24C7-4EF7-BB46-169D25AB109F}</a:tableStyleId>
              </a:tblPr>
              <a:tblGrid>
                <a:gridCol w="6096000"/>
                <a:gridCol w="6096000"/>
              </a:tblGrid>
              <a:tr h="33119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/>
                        <a:t>SAY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/>
                        <a:t>THINK</a:t>
                      </a:r>
                    </a:p>
                  </a:txBody>
                  <a:tcPr marT="45725" marB="45725" marR="91450" marL="91450">
                    <a:solidFill>
                      <a:srgbClr val="8CC5D4"/>
                    </a:solidFill>
                  </a:tcPr>
                </a:tc>
              </a:tr>
              <a:tr h="3546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/>
                        <a:t>DO</a:t>
                      </a:r>
                    </a:p>
                  </a:txBody>
                  <a:tcPr marT="45725" marB="45725" marR="91450" marL="91450"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/>
                        <a:t>FEEL</a:t>
                      </a:r>
                    </a:p>
                  </a:txBody>
                  <a:tcPr marT="45725" marB="45725" marR="91450" marL="91450">
                    <a:solidFill>
                      <a:srgbClr val="8CC5D4"/>
                    </a:solidFill>
                  </a:tcPr>
                </a:tc>
              </a:tr>
            </a:tbl>
          </a:graphicData>
        </a:graphic>
      </p:graphicFrame>
      <p:sp>
        <p:nvSpPr>
          <p:cNvPr id="271" name="Shape 271"/>
          <p:cNvSpPr/>
          <p:nvPr/>
        </p:nvSpPr>
        <p:spPr>
          <a:xfrm>
            <a:off x="3171020" y="977513"/>
            <a:ext cx="231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“It’s hard to be social if you can’t get a meal with someone”</a:t>
            </a:r>
          </a:p>
        </p:txBody>
      </p:sp>
      <p:sp>
        <p:nvSpPr>
          <p:cNvPr id="272" name="Shape 272"/>
          <p:cNvSpPr/>
          <p:nvPr/>
        </p:nvSpPr>
        <p:spPr>
          <a:xfrm>
            <a:off x="139831" y="2610583"/>
            <a:ext cx="6352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 diet right now is so restricted that it’s pretty much a guaranteed I can’t eat somewhere.” </a:t>
            </a:r>
          </a:p>
        </p:txBody>
      </p:sp>
      <p:sp>
        <p:nvSpPr>
          <p:cNvPr id="273" name="Shape 273"/>
          <p:cNvSpPr/>
          <p:nvPr/>
        </p:nvSpPr>
        <p:spPr>
          <a:xfrm>
            <a:off x="762000" y="178104"/>
            <a:ext cx="215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“if I can eat potatoes, that’s down the road, one day I might be able to eat french fries with my friends”</a:t>
            </a:r>
          </a:p>
        </p:txBody>
      </p:sp>
      <p:sp>
        <p:nvSpPr>
          <p:cNvPr id="274" name="Shape 274"/>
          <p:cNvSpPr/>
          <p:nvPr/>
        </p:nvSpPr>
        <p:spPr>
          <a:xfrm>
            <a:off x="30585" y="2097146"/>
            <a:ext cx="413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“I can’t really trust them anyway”</a:t>
            </a:r>
          </a:p>
        </p:txBody>
      </p:sp>
      <p:sp>
        <p:nvSpPr>
          <p:cNvPr id="275" name="Shape 275"/>
          <p:cNvSpPr/>
          <p:nvPr/>
        </p:nvSpPr>
        <p:spPr>
          <a:xfrm>
            <a:off x="6533828" y="4282228"/>
            <a:ext cx="257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isolated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from his friends</a:t>
            </a:r>
          </a:p>
        </p:txBody>
      </p:sp>
      <p:sp>
        <p:nvSpPr>
          <p:cNvPr id="276" name="Shape 276"/>
          <p:cNvSpPr/>
          <p:nvPr/>
        </p:nvSpPr>
        <p:spPr>
          <a:xfrm>
            <a:off x="10921478" y="5269905"/>
            <a:ext cx="93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alone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6392325" y="286850"/>
            <a:ext cx="4905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8" name="Shape 278"/>
          <p:cNvSpPr txBox="1"/>
          <p:nvPr/>
        </p:nvSpPr>
        <p:spPr>
          <a:xfrm>
            <a:off x="0" y="5525500"/>
            <a:ext cx="350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Stopped the interview to play Pokemon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1723210" y="4332650"/>
            <a:ext cx="4031400" cy="12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Didn’t let me buy him coffee because it would probably “react” to the ritalin he had just taken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1199275" y="6162075"/>
            <a:ext cx="4541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took a sandwich out of his backpack and showed it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6392325" y="563750"/>
            <a:ext cx="334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It’s better to avoid food that make me sick than to eat them and be unable to concentrate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6395400" y="2180100"/>
            <a:ext cx="51924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I shouldn’t go out with friends if I can’t eat anything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title"/>
          </p:nvPr>
        </p:nvSpPr>
        <p:spPr>
          <a:xfrm>
            <a:off x="762000" y="559677"/>
            <a:ext cx="3833905" cy="49524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Libre Baskerville"/>
              <a:buNone/>
            </a:pPr>
            <a:r>
              <a:rPr b="0" i="1" lang="en-US" sz="50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Jason</a:t>
            </a:r>
            <a:br>
              <a:rPr b="0" i="1" lang="en-US" sz="50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</a:p>
        </p:txBody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5181600" y="1555421"/>
            <a:ext cx="6248398" cy="4668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Arial"/>
              <a:buNone/>
            </a:pPr>
            <a:r>
              <a:rPr b="0" i="0" lang="en-US" sz="2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Milk Allergy – he’s not lactose intolerant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Arial"/>
              <a:buNone/>
            </a:pPr>
            <a:r>
              <a:rPr lang="en-US" sz="2800"/>
              <a:t>26 years old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Arial"/>
              <a:buNone/>
            </a:pPr>
            <a:r>
              <a:rPr lang="en-US" sz="2800"/>
              <a:t>Married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Arial"/>
              <a:buNone/>
            </a:pPr>
            <a:r>
              <a:rPr lang="en-US" sz="2800"/>
              <a:t>Works as a pipefitter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Arial"/>
              <a:buNone/>
            </a:pPr>
            <a:r>
              <a:rPr lang="en-US" sz="2800"/>
              <a:t>From Fremont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Arial"/>
              <a:buNone/>
            </a:pPr>
            <a:r>
              <a:rPr lang="en-US" sz="2800"/>
              <a:t>High School Graduate</a:t>
            </a:r>
          </a:p>
        </p:txBody>
      </p:sp>
      <p:sp>
        <p:nvSpPr>
          <p:cNvPr id="289" name="Shape 289"/>
          <p:cNvSpPr/>
          <p:nvPr/>
        </p:nvSpPr>
        <p:spPr>
          <a:xfrm>
            <a:off x="881745" y="1555423"/>
            <a:ext cx="3714161" cy="4223207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0738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pipefitter" id="290" name="Shape 2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6799" y="2601300"/>
            <a:ext cx="3489499" cy="198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5" name="Shape 295"/>
          <p:cNvGraphicFramePr/>
          <p:nvPr/>
        </p:nvGraphicFramePr>
        <p:xfrm>
          <a:off x="0" y="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{6D863A65-24C7-4EF7-BB46-169D25AB109F}</a:tableStyleId>
              </a:tblPr>
              <a:tblGrid>
                <a:gridCol w="6096000"/>
                <a:gridCol w="6096000"/>
              </a:tblGrid>
              <a:tr h="33119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/>
                        <a:t>SAY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/>
                        <a:t>THINK</a:t>
                      </a:r>
                    </a:p>
                  </a:txBody>
                  <a:tcPr marT="45725" marB="45725" marR="91450" marL="91450">
                    <a:solidFill>
                      <a:srgbClr val="8CC5D4"/>
                    </a:solidFill>
                  </a:tcPr>
                </a:tc>
              </a:tr>
              <a:tr h="3546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2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2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/>
                        <a:t>DO</a:t>
                      </a:r>
                    </a:p>
                  </a:txBody>
                  <a:tcPr marT="45725" marB="45725" marR="91450" marL="91450"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/>
                        <a:t>FEEL</a:t>
                      </a:r>
                    </a:p>
                  </a:txBody>
                  <a:tcPr marT="45725" marB="45725" marR="91450" marL="91450">
                    <a:solidFill>
                      <a:srgbClr val="8CC5D4"/>
                    </a:solidFill>
                  </a:tcPr>
                </a:tc>
              </a:tr>
            </a:tbl>
          </a:graphicData>
        </a:graphic>
      </p:graphicFrame>
      <p:sp>
        <p:nvSpPr>
          <p:cNvPr id="296" name="Shape 296"/>
          <p:cNvSpPr/>
          <p:nvPr/>
        </p:nvSpPr>
        <p:spPr>
          <a:xfrm>
            <a:off x="2248269" y="1420345"/>
            <a:ext cx="383329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“It sucks not being able to drink milk, eat cheese or cakes”</a:t>
            </a:r>
          </a:p>
        </p:txBody>
      </p:sp>
      <p:sp>
        <p:nvSpPr>
          <p:cNvPr id="297" name="Shape 297"/>
          <p:cNvSpPr/>
          <p:nvPr/>
        </p:nvSpPr>
        <p:spPr>
          <a:xfrm>
            <a:off x="3539651" y="2896656"/>
            <a:ext cx="250921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“I have to make do with alternatives”</a:t>
            </a:r>
          </a:p>
        </p:txBody>
      </p:sp>
      <p:sp>
        <p:nvSpPr>
          <p:cNvPr id="298" name="Shape 298"/>
          <p:cNvSpPr/>
          <p:nvPr/>
        </p:nvSpPr>
        <p:spPr>
          <a:xfrm>
            <a:off x="2248269" y="609208"/>
            <a:ext cx="196772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“You don’t see a lot of adults like me who are allergic to milk”</a:t>
            </a:r>
          </a:p>
        </p:txBody>
      </p:sp>
      <p:sp>
        <p:nvSpPr>
          <p:cNvPr id="299" name="Shape 299"/>
          <p:cNvSpPr/>
          <p:nvPr/>
        </p:nvSpPr>
        <p:spPr>
          <a:xfrm>
            <a:off x="832036" y="49627"/>
            <a:ext cx="3711683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“The symptoms to the allergy start showing up within a few minutes but may sometimes take longer”</a:t>
            </a:r>
          </a:p>
        </p:txBody>
      </p:sp>
      <p:sp>
        <p:nvSpPr>
          <p:cNvPr id="300" name="Shape 300"/>
          <p:cNvSpPr/>
          <p:nvPr/>
        </p:nvSpPr>
        <p:spPr>
          <a:xfrm>
            <a:off x="2418063" y="1890407"/>
            <a:ext cx="363080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“People think it is the same thing as lactose intolerant”</a:t>
            </a:r>
          </a:p>
        </p:txBody>
      </p:sp>
      <p:sp>
        <p:nvSpPr>
          <p:cNvPr id="301" name="Shape 301"/>
          <p:cNvSpPr/>
          <p:nvPr/>
        </p:nvSpPr>
        <p:spPr>
          <a:xfrm>
            <a:off x="191678" y="1652633"/>
            <a:ext cx="228757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“I feel bad, for making them go the extra mile to make something specifically for me”</a:t>
            </a:r>
          </a:p>
        </p:txBody>
      </p:sp>
      <p:sp>
        <p:nvSpPr>
          <p:cNvPr id="302" name="Shape 302"/>
          <p:cNvSpPr/>
          <p:nvPr/>
        </p:nvSpPr>
        <p:spPr>
          <a:xfrm>
            <a:off x="346406" y="2535965"/>
            <a:ext cx="4143314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“Even though I can’t eat whatever I want, at least I am healthy”</a:t>
            </a:r>
          </a:p>
        </p:txBody>
      </p:sp>
      <p:sp>
        <p:nvSpPr>
          <p:cNvPr id="303" name="Shape 303"/>
          <p:cNvSpPr/>
          <p:nvPr/>
        </p:nvSpPr>
        <p:spPr>
          <a:xfrm>
            <a:off x="0" y="539054"/>
            <a:ext cx="1965178" cy="1015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“I have limited options when I go out. I have to tell the waiter multiple times, not to add butter or any dairy products to my food</a:t>
            </a:r>
          </a:p>
        </p:txBody>
      </p:sp>
      <p:sp>
        <p:nvSpPr>
          <p:cNvPr id="304" name="Shape 304"/>
          <p:cNvSpPr/>
          <p:nvPr/>
        </p:nvSpPr>
        <p:spPr>
          <a:xfrm>
            <a:off x="4304717" y="181641"/>
            <a:ext cx="1744147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“It’s easier to remember want I can eat, than to remember what I shouldn’t eat.”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2180925" y="3608700"/>
            <a:ext cx="36309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felt embarrassed with his situation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2601300" y="4072825"/>
            <a:ext cx="3138000" cy="14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was sitting at the kitchen during the interview and sarcastically showed the cheese at his fridge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7" name="Shape 307"/>
          <p:cNvSpPr txBox="1"/>
          <p:nvPr/>
        </p:nvSpPr>
        <p:spPr>
          <a:xfrm>
            <a:off x="346400" y="3665475"/>
            <a:ext cx="1744200" cy="14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laughed when asked about the things he couldn’t eat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8" name="Shape 308"/>
          <p:cNvSpPr txBox="1"/>
          <p:nvPr/>
        </p:nvSpPr>
        <p:spPr>
          <a:xfrm>
            <a:off x="191675" y="5071275"/>
            <a:ext cx="2509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/>
              <a:t>wasn’t excited about his limited food choices</a:t>
            </a:r>
          </a:p>
        </p:txBody>
      </p:sp>
      <p:sp>
        <p:nvSpPr>
          <p:cNvPr id="309" name="Shape 309"/>
          <p:cNvSpPr txBox="1"/>
          <p:nvPr/>
        </p:nvSpPr>
        <p:spPr>
          <a:xfrm>
            <a:off x="3972525" y="5526400"/>
            <a:ext cx="18393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/>
              <a:t>laughed whenever I said pizza</a:t>
            </a:r>
          </a:p>
        </p:txBody>
      </p:sp>
      <p:sp>
        <p:nvSpPr>
          <p:cNvPr id="310" name="Shape 310"/>
          <p:cNvSpPr txBox="1"/>
          <p:nvPr/>
        </p:nvSpPr>
        <p:spPr>
          <a:xfrm>
            <a:off x="1433275" y="5846375"/>
            <a:ext cx="25092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/>
              <a:t>was excited to talk about his cure options</a:t>
            </a:r>
          </a:p>
        </p:txBody>
      </p:sp>
      <p:sp>
        <p:nvSpPr>
          <p:cNvPr id="311" name="Shape 311"/>
          <p:cNvSpPr txBox="1"/>
          <p:nvPr/>
        </p:nvSpPr>
        <p:spPr>
          <a:xfrm>
            <a:off x="341575" y="3547250"/>
            <a:ext cx="5470200" cy="30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2" name="Shape 312"/>
          <p:cNvSpPr txBox="1"/>
          <p:nvPr/>
        </p:nvSpPr>
        <p:spPr>
          <a:xfrm>
            <a:off x="6846550" y="3860475"/>
            <a:ext cx="2796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 sz="1800"/>
              <a:t>wanted</a:t>
            </a:r>
            <a:r>
              <a:rPr lang="en-US" sz="1800"/>
              <a:t> to eat pizza or cheese like everyone else</a:t>
            </a:r>
          </a:p>
        </p:txBody>
      </p:sp>
      <p:sp>
        <p:nvSpPr>
          <p:cNvPr id="313" name="Shape 313"/>
          <p:cNvSpPr txBox="1"/>
          <p:nvPr/>
        </p:nvSpPr>
        <p:spPr>
          <a:xfrm>
            <a:off x="6450725" y="5015375"/>
            <a:ext cx="2023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/>
              <a:t>just </a:t>
            </a:r>
            <a:r>
              <a:rPr b="1" lang="en-US" sz="1800"/>
              <a:t>wanted</a:t>
            </a:r>
            <a:r>
              <a:rPr lang="en-US" sz="1800"/>
              <a:t> a glass of milk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10089900" y="3665475"/>
            <a:ext cx="18393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 sz="1800"/>
              <a:t>frustrated</a:t>
            </a:r>
            <a:r>
              <a:rPr lang="en-US" sz="1800"/>
              <a:t> with his allergy</a:t>
            </a:r>
          </a:p>
        </p:txBody>
      </p:sp>
      <p:sp>
        <p:nvSpPr>
          <p:cNvPr id="315" name="Shape 315"/>
          <p:cNvSpPr txBox="1"/>
          <p:nvPr/>
        </p:nvSpPr>
        <p:spPr>
          <a:xfrm>
            <a:off x="9643150" y="4550150"/>
            <a:ext cx="2351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 sz="1800"/>
              <a:t>affected</a:t>
            </a:r>
            <a:r>
              <a:rPr lang="en-US" sz="1800"/>
              <a:t> his day to day life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8965450" y="5417950"/>
            <a:ext cx="3029400" cy="8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 sz="1800"/>
              <a:t>glad</a:t>
            </a:r>
            <a:r>
              <a:rPr lang="en-US" sz="1800"/>
              <a:t> that he was seeing some improvements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6542750" y="5846375"/>
            <a:ext cx="2351700" cy="8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 sz="1800"/>
              <a:t>f</a:t>
            </a:r>
            <a:r>
              <a:rPr lang="en-US" sz="1800"/>
              <a:t>elt </a:t>
            </a:r>
            <a:r>
              <a:rPr b="1" lang="en-US" sz="1800"/>
              <a:t>happy</a:t>
            </a:r>
            <a:r>
              <a:rPr lang="en-US" sz="1800"/>
              <a:t> that his family helped out</a:t>
            </a:r>
          </a:p>
        </p:txBody>
      </p:sp>
      <p:sp>
        <p:nvSpPr>
          <p:cNvPr id="318" name="Shape 318"/>
          <p:cNvSpPr txBox="1"/>
          <p:nvPr/>
        </p:nvSpPr>
        <p:spPr>
          <a:xfrm>
            <a:off x="6240525" y="377000"/>
            <a:ext cx="2796600" cy="1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/>
              <a:t>My wife always has to cook </a:t>
            </a:r>
            <a:r>
              <a:rPr lang="en-US" sz="1800"/>
              <a:t>separate</a:t>
            </a:r>
            <a:r>
              <a:rPr lang="en-US" sz="1800"/>
              <a:t> dishes for both of us or cook something she might not like</a:t>
            </a:r>
          </a:p>
        </p:txBody>
      </p:sp>
      <p:sp>
        <p:nvSpPr>
          <p:cNvPr id="319" name="Shape 319"/>
          <p:cNvSpPr txBox="1"/>
          <p:nvPr/>
        </p:nvSpPr>
        <p:spPr>
          <a:xfrm>
            <a:off x="6450725" y="2167400"/>
            <a:ext cx="4996500" cy="8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/>
              <a:t>I just wonder how much easier my life would have been, had I not had an allergy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9393625" y="769725"/>
            <a:ext cx="2594400" cy="8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/>
              <a:t>My diet is so limited, that I feel frustrated eating a limited variety of items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5" name="Shape 325"/>
          <p:cNvGraphicFramePr/>
          <p:nvPr/>
        </p:nvGraphicFramePr>
        <p:xfrm>
          <a:off x="0" y="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{6D863A65-24C7-4EF7-BB46-169D25AB109F}</a:tableStyleId>
              </a:tblPr>
              <a:tblGrid>
                <a:gridCol w="6096000"/>
                <a:gridCol w="6096000"/>
              </a:tblGrid>
              <a:tr h="33119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/>
                        <a:t>SAY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/>
                        <a:t>THINK</a:t>
                      </a:r>
                    </a:p>
                  </a:txBody>
                  <a:tcPr marT="45725" marB="45725" marR="91450" marL="91450">
                    <a:solidFill>
                      <a:srgbClr val="8CC5D4"/>
                    </a:solidFill>
                  </a:tcPr>
                </a:tc>
              </a:tr>
              <a:tr h="3546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2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2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/>
                        <a:t>DO</a:t>
                      </a:r>
                    </a:p>
                  </a:txBody>
                  <a:tcPr marT="45725" marB="45725" marR="91450" marL="91450"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/>
                        <a:t>FEEL</a:t>
                      </a:r>
                    </a:p>
                  </a:txBody>
                  <a:tcPr marT="45725" marB="45725" marR="91450" marL="91450">
                    <a:solidFill>
                      <a:srgbClr val="8CC5D4"/>
                    </a:solidFill>
                  </a:tcPr>
                </a:tc>
              </a:tr>
            </a:tbl>
          </a:graphicData>
        </a:graphic>
      </p:graphicFrame>
      <p:sp>
        <p:nvSpPr>
          <p:cNvPr id="326" name="Shape 326"/>
          <p:cNvSpPr/>
          <p:nvPr/>
        </p:nvSpPr>
        <p:spPr>
          <a:xfrm>
            <a:off x="3539651" y="2591856"/>
            <a:ext cx="2509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“I have to make do with alternatives”</a:t>
            </a:r>
          </a:p>
        </p:txBody>
      </p:sp>
      <p:sp>
        <p:nvSpPr>
          <p:cNvPr id="327" name="Shape 327"/>
          <p:cNvSpPr/>
          <p:nvPr/>
        </p:nvSpPr>
        <p:spPr>
          <a:xfrm>
            <a:off x="191678" y="1347833"/>
            <a:ext cx="2287500" cy="646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“I feel bad, for making them go the extra mile to make something specifically for me”</a:t>
            </a:r>
          </a:p>
        </p:txBody>
      </p:sp>
      <p:sp>
        <p:nvSpPr>
          <p:cNvPr id="328" name="Shape 328"/>
          <p:cNvSpPr txBox="1"/>
          <p:nvPr/>
        </p:nvSpPr>
        <p:spPr>
          <a:xfrm>
            <a:off x="346400" y="3665475"/>
            <a:ext cx="1744200" cy="14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laughed when asked about the things he couldn’t eat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9" name="Shape 329"/>
          <p:cNvSpPr txBox="1"/>
          <p:nvPr/>
        </p:nvSpPr>
        <p:spPr>
          <a:xfrm>
            <a:off x="3972525" y="5526400"/>
            <a:ext cx="18393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/>
              <a:t>laughed whenever I said pizza</a:t>
            </a:r>
          </a:p>
        </p:txBody>
      </p:sp>
      <p:sp>
        <p:nvSpPr>
          <p:cNvPr id="330" name="Shape 330"/>
          <p:cNvSpPr txBox="1"/>
          <p:nvPr/>
        </p:nvSpPr>
        <p:spPr>
          <a:xfrm>
            <a:off x="6846550" y="3860475"/>
            <a:ext cx="2796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1800"/>
              <a:t>wanted</a:t>
            </a:r>
            <a:r>
              <a:rPr lang="en-US" sz="1800"/>
              <a:t> to eat pizza or cheese like everyone else</a:t>
            </a:r>
          </a:p>
        </p:txBody>
      </p:sp>
      <p:sp>
        <p:nvSpPr>
          <p:cNvPr id="331" name="Shape 331"/>
          <p:cNvSpPr txBox="1"/>
          <p:nvPr/>
        </p:nvSpPr>
        <p:spPr>
          <a:xfrm>
            <a:off x="10089900" y="3665475"/>
            <a:ext cx="18393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1800"/>
              <a:t>frustrated</a:t>
            </a:r>
            <a:r>
              <a:rPr lang="en-US" sz="1800"/>
              <a:t> with his allergy</a:t>
            </a:r>
          </a:p>
        </p:txBody>
      </p:sp>
      <p:sp>
        <p:nvSpPr>
          <p:cNvPr id="332" name="Shape 332"/>
          <p:cNvSpPr txBox="1"/>
          <p:nvPr/>
        </p:nvSpPr>
        <p:spPr>
          <a:xfrm>
            <a:off x="6542750" y="5846375"/>
            <a:ext cx="2351700" cy="8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1800"/>
              <a:t>f</a:t>
            </a:r>
            <a:r>
              <a:rPr lang="en-US" sz="1800"/>
              <a:t>elt </a:t>
            </a:r>
            <a:r>
              <a:rPr b="1" lang="en-US" sz="1800"/>
              <a:t>happy</a:t>
            </a:r>
            <a:r>
              <a:rPr lang="en-US" sz="1800"/>
              <a:t> that his family helped out</a:t>
            </a:r>
          </a:p>
        </p:txBody>
      </p:sp>
      <p:sp>
        <p:nvSpPr>
          <p:cNvPr id="333" name="Shape 333"/>
          <p:cNvSpPr txBox="1"/>
          <p:nvPr/>
        </p:nvSpPr>
        <p:spPr>
          <a:xfrm>
            <a:off x="6240525" y="377000"/>
            <a:ext cx="2796600" cy="1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/>
              <a:t>My wife always has to cook separate dishes for both of us or cook something she might not like</a:t>
            </a:r>
          </a:p>
        </p:txBody>
      </p:sp>
      <p:sp>
        <p:nvSpPr>
          <p:cNvPr id="334" name="Shape 334"/>
          <p:cNvSpPr txBox="1"/>
          <p:nvPr/>
        </p:nvSpPr>
        <p:spPr>
          <a:xfrm>
            <a:off x="6450725" y="2167400"/>
            <a:ext cx="4996500" cy="8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/>
              <a:t>I just wonder how much easier my life would have been, had I not had an allergy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type="ctrTitle"/>
          </p:nvPr>
        </p:nvSpPr>
        <p:spPr>
          <a:xfrm>
            <a:off x="1088912" y="1143292"/>
            <a:ext cx="7034362" cy="42689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buClr>
                <a:schemeClr val="lt2"/>
              </a:buClr>
              <a:buSzPct val="25000"/>
              <a:buFont typeface="Libre Baskerville"/>
              <a:buNone/>
            </a:pPr>
            <a:r>
              <a:rPr b="0" i="1" lang="en-US" sz="7700" u="none" cap="none" strike="noStrike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REVISING OUR POV</a:t>
            </a:r>
          </a:p>
        </p:txBody>
      </p:sp>
      <p:sp>
        <p:nvSpPr>
          <p:cNvPr id="340" name="Shape 340"/>
          <p:cNvSpPr txBox="1"/>
          <p:nvPr>
            <p:ph idx="1" type="subTitle"/>
          </p:nvPr>
        </p:nvSpPr>
        <p:spPr>
          <a:xfrm>
            <a:off x="1088913" y="5537925"/>
            <a:ext cx="7034362" cy="7063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buClr>
                <a:schemeClr val="lt2"/>
              </a:buClr>
              <a:buSzPct val="25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/>
        </p:nvSpPr>
        <p:spPr>
          <a:xfrm>
            <a:off x="-29036" y="-24242"/>
            <a:ext cx="6096000" cy="507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MET Paulette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WERE AMAZED TO REALIZE how self-conscious she is about eating with other people because she feels like a burden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WOULD BE GAME-CHANGING IF her diet could benefit the people she eats with</a:t>
            </a:r>
          </a:p>
        </p:txBody>
      </p:sp>
      <p:sp>
        <p:nvSpPr>
          <p:cNvPr id="346" name="Shape 346"/>
          <p:cNvSpPr/>
          <p:nvPr/>
        </p:nvSpPr>
        <p:spPr>
          <a:xfrm>
            <a:off x="-30480" y="3532578"/>
            <a:ext cx="593234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MET Paulette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WERE AMAZED TO REALIZE how scared she is to eat something that is probably safe but not pre-approved by her doctor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WOULD BE GAME-CHANGING IF she could expand her diet without fear</a:t>
            </a:r>
          </a:p>
        </p:txBody>
      </p:sp>
      <p:sp>
        <p:nvSpPr>
          <p:cNvPr id="347" name="Shape 347"/>
          <p:cNvSpPr/>
          <p:nvPr/>
        </p:nvSpPr>
        <p:spPr>
          <a:xfrm>
            <a:off x="5921726" y="862479"/>
            <a:ext cx="6096000" cy="507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MET Paulette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WERE AMAZED TO REALIZE how hard it is to be gluten free in a work place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WOULD BE GAME-CHANGING IF her restrictions could be used as a way to “spice up” work place meals</a:t>
            </a:r>
          </a:p>
        </p:txBody>
      </p:sp>
      <p:sp>
        <p:nvSpPr>
          <p:cNvPr id="348" name="Shape 348"/>
          <p:cNvSpPr/>
          <p:nvPr/>
        </p:nvSpPr>
        <p:spPr>
          <a:xfrm>
            <a:off x="-20321" y="4163535"/>
            <a:ext cx="6096000" cy="507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MET Paulette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WERE AMAZED TO REALIZE how unmotivated she can be to learn more about what she can and can’t eat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WOULD BE GAME-CHANGING IF learning about her diet could be made into an activity or hobby</a:t>
            </a:r>
          </a:p>
        </p:txBody>
      </p:sp>
      <p:sp>
        <p:nvSpPr>
          <p:cNvPr id="349" name="Shape 349"/>
          <p:cNvSpPr/>
          <p:nvPr/>
        </p:nvSpPr>
        <p:spPr>
          <a:xfrm>
            <a:off x="-40641" y="398687"/>
            <a:ext cx="6096000" cy="507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MET Paulette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WERE AMAZED TO REALIZE the strain that she feels her diet puts on those around her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WOULD BE GAME-CHANGING IF she could use her diet as a way to strengthen her current relationships and build new ones</a:t>
            </a:r>
          </a:p>
        </p:txBody>
      </p:sp>
      <p:sp>
        <p:nvSpPr>
          <p:cNvPr id="350" name="Shape 350"/>
          <p:cNvSpPr/>
          <p:nvPr/>
        </p:nvSpPr>
        <p:spPr>
          <a:xfrm>
            <a:off x="-982" y="5713705"/>
            <a:ext cx="6096000" cy="7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MET Paulette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WERE AMAZED TO REALIZE how her roommate is willing to cook for her despite their different diets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WOULD BE GAME-CHANGING IF she could find a network of these same type of people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b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</a:p>
        </p:txBody>
      </p:sp>
      <p:sp>
        <p:nvSpPr>
          <p:cNvPr id="351" name="Shape 351"/>
          <p:cNvSpPr/>
          <p:nvPr/>
        </p:nvSpPr>
        <p:spPr>
          <a:xfrm>
            <a:off x="5921726" y="1756891"/>
            <a:ext cx="6096000" cy="7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MET Paulette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WERE AMAZED TO REALIZE how excited she got about chocolate cake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WOULD BE GAME-CHANGING IF she could have her cake and eat it too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b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</a:p>
        </p:txBody>
      </p:sp>
      <p:sp>
        <p:nvSpPr>
          <p:cNvPr id="352" name="Shape 352"/>
          <p:cNvSpPr/>
          <p:nvPr/>
        </p:nvSpPr>
        <p:spPr>
          <a:xfrm>
            <a:off x="0" y="5244057"/>
            <a:ext cx="6096000" cy="507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MET Paulette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WERE AMAZED TO REALIZE how hard it can be to identify if something is REALLY gluten free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WOULD BE GAME-CHANGING IF she could just know w/ certainty what is and isn’t okay for her to eat</a:t>
            </a:r>
          </a:p>
        </p:txBody>
      </p:sp>
      <p:sp>
        <p:nvSpPr>
          <p:cNvPr id="353" name="Shape 353"/>
          <p:cNvSpPr/>
          <p:nvPr/>
        </p:nvSpPr>
        <p:spPr>
          <a:xfrm>
            <a:off x="-39658" y="1689653"/>
            <a:ext cx="6096000" cy="507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MET Paulette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WERE AMAZED TO REALIZE how much she dreads the invitation “lets get lunch”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WOULD BE GAME-CHANGING IF going out became an adventure to look forward too</a:t>
            </a:r>
          </a:p>
        </p:txBody>
      </p:sp>
      <p:sp>
        <p:nvSpPr>
          <p:cNvPr id="354" name="Shape 354"/>
          <p:cNvSpPr/>
          <p:nvPr/>
        </p:nvSpPr>
        <p:spPr>
          <a:xfrm>
            <a:off x="-49819" y="2132730"/>
            <a:ext cx="6096000" cy="507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MET Paulette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WERE AMAZED TO REALIZE how often people try to cook for her but forget she is gluten free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WOULD BE GAME-CHANGING IF there was a non-obvious way to indicate/remind about her restriction</a:t>
            </a:r>
          </a:p>
        </p:txBody>
      </p:sp>
      <p:sp>
        <p:nvSpPr>
          <p:cNvPr id="355" name="Shape 355"/>
          <p:cNvSpPr/>
          <p:nvPr/>
        </p:nvSpPr>
        <p:spPr>
          <a:xfrm>
            <a:off x="5932348" y="-32719"/>
            <a:ext cx="6096000" cy="507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MET Paulette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WERE AMAZED TO REALIZE how much she likes having structure in her life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WOULD BE GAME-CHANGING IF she could use her diet as another source of structure</a:t>
            </a:r>
          </a:p>
        </p:txBody>
      </p:sp>
      <p:sp>
        <p:nvSpPr>
          <p:cNvPr id="356" name="Shape 356"/>
          <p:cNvSpPr/>
          <p:nvPr/>
        </p:nvSpPr>
        <p:spPr>
          <a:xfrm>
            <a:off x="5905107" y="5313214"/>
            <a:ext cx="6096000" cy="507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MET Ellie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WERE AMAZED TO REALIZE how much tension is caused due to her and her husband’s different diets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WOULD BE GAME-CHANGING IF eating could be used as a way to bring people together/strengthen relationships</a:t>
            </a:r>
          </a:p>
        </p:txBody>
      </p:sp>
      <p:sp>
        <p:nvSpPr>
          <p:cNvPr id="357" name="Shape 357"/>
          <p:cNvSpPr/>
          <p:nvPr/>
        </p:nvSpPr>
        <p:spPr>
          <a:xfrm>
            <a:off x="5915741" y="6187401"/>
            <a:ext cx="6096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MET Jessica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WERE AMAZED TO REALIZE how much she despises cooking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WOULD BE GAME-CHANGING IF cooking could be used a way to spend time with the people she loves(is doing the cooking for)</a:t>
            </a:r>
          </a:p>
        </p:txBody>
      </p:sp>
      <p:sp>
        <p:nvSpPr>
          <p:cNvPr id="358" name="Shape 358"/>
          <p:cNvSpPr/>
          <p:nvPr/>
        </p:nvSpPr>
        <p:spPr>
          <a:xfrm>
            <a:off x="5926339" y="3526483"/>
            <a:ext cx="6096000" cy="507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MET Dylan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WERE AMAZED TO REALIZE how he views his diet as an obstacle to his social life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WOULD BE GAME-CHANGING IF his diet could become a way for him to make friends and socialize</a:t>
            </a:r>
          </a:p>
        </p:txBody>
      </p:sp>
      <p:sp>
        <p:nvSpPr>
          <p:cNvPr id="359" name="Shape 359"/>
          <p:cNvSpPr/>
          <p:nvPr/>
        </p:nvSpPr>
        <p:spPr>
          <a:xfrm>
            <a:off x="5921726" y="2648991"/>
            <a:ext cx="6096000" cy="507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MET Dylan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WERE AMAZED TO REALIZE how he views his diet as an obstacle to his social life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WOULD BE GAME-CHANGING IF his diet could become a way for him to make friends and socialize</a:t>
            </a:r>
          </a:p>
        </p:txBody>
      </p:sp>
      <p:sp>
        <p:nvSpPr>
          <p:cNvPr id="360" name="Shape 360"/>
          <p:cNvSpPr/>
          <p:nvPr/>
        </p:nvSpPr>
        <p:spPr>
          <a:xfrm>
            <a:off x="5920321" y="5732805"/>
            <a:ext cx="6096000" cy="507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MET Dylan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WERE AMAZED TO REALIZE that he doesn’t know anyone else with his type of restrictions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WOULD BE GAME-CHANGING IF this diet could bring people with the same or similar conditions together</a:t>
            </a:r>
          </a:p>
        </p:txBody>
      </p:sp>
      <p:sp>
        <p:nvSpPr>
          <p:cNvPr id="361" name="Shape 361"/>
          <p:cNvSpPr/>
          <p:nvPr/>
        </p:nvSpPr>
        <p:spPr>
          <a:xfrm>
            <a:off x="5930953" y="3087130"/>
            <a:ext cx="6096000" cy="507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MET Dylan and Paulette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WERE AMAZED TO REALIZE how their symptoms materialized in college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WOULD BE GAME-CHANGING IF they could use their experiences to teach others about self-care</a:t>
            </a:r>
          </a:p>
        </p:txBody>
      </p:sp>
      <p:sp>
        <p:nvSpPr>
          <p:cNvPr id="362" name="Shape 362"/>
          <p:cNvSpPr/>
          <p:nvPr/>
        </p:nvSpPr>
        <p:spPr>
          <a:xfrm>
            <a:off x="-40641" y="828370"/>
            <a:ext cx="6096000" cy="7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MET Dylan and Jason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WERE AMAZED TO REALIZE that they can’t stay away for home long because they needs to be able to get a safe meal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WOULD BE GAME-CHANGING IF he could identify and obtain safe snacks and meals to get him through the day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b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</a:p>
        </p:txBody>
      </p:sp>
      <p:sp>
        <p:nvSpPr>
          <p:cNvPr id="363" name="Shape 363"/>
          <p:cNvSpPr/>
          <p:nvPr/>
        </p:nvSpPr>
        <p:spPr>
          <a:xfrm>
            <a:off x="5905580" y="4924455"/>
            <a:ext cx="6096000" cy="507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MET Dylan and Jason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WERE AMAZED TO REALIZE how hard it is to travel because of their eating restrictions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WOULD BE GAME-CHANGING IF they could have a list of safe places to eat wherever they went</a:t>
            </a:r>
          </a:p>
        </p:txBody>
      </p:sp>
      <p:sp>
        <p:nvSpPr>
          <p:cNvPr id="364" name="Shape 364"/>
          <p:cNvSpPr/>
          <p:nvPr/>
        </p:nvSpPr>
        <p:spPr>
          <a:xfrm>
            <a:off x="5911566" y="4518832"/>
            <a:ext cx="6096000" cy="507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MET Dylan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WERE AMAZED TO REALIZE how hard it is to travel with his diet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WOULD BE GAME-CHANGING IF his limitation could be used to add adventure to his travels</a:t>
            </a:r>
          </a:p>
        </p:txBody>
      </p:sp>
      <p:sp>
        <p:nvSpPr>
          <p:cNvPr id="365" name="Shape 365"/>
          <p:cNvSpPr/>
          <p:nvPr/>
        </p:nvSpPr>
        <p:spPr>
          <a:xfrm>
            <a:off x="-40641" y="2598109"/>
            <a:ext cx="6096000" cy="507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MET Dylan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WERE AMAZED TO REALIZE that he never eats out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WOULD BE GAME-CHANGING IF socializing for his friends didn’t mean going to a restaurant</a:t>
            </a:r>
          </a:p>
        </p:txBody>
      </p:sp>
      <p:sp>
        <p:nvSpPr>
          <p:cNvPr id="366" name="Shape 366"/>
          <p:cNvSpPr/>
          <p:nvPr/>
        </p:nvSpPr>
        <p:spPr>
          <a:xfrm>
            <a:off x="-10161" y="4630835"/>
            <a:ext cx="541191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MET Jessica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WERE AMAZED TO REALIZE she hates eating out because of the difficulties of finding a place her daughter can eat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WOULD BE GAME-CHANGING IF she didn’t have to spend so much with the issue</a:t>
            </a:r>
          </a:p>
        </p:txBody>
      </p:sp>
      <p:sp>
        <p:nvSpPr>
          <p:cNvPr id="367" name="Shape 367"/>
          <p:cNvSpPr/>
          <p:nvPr/>
        </p:nvSpPr>
        <p:spPr>
          <a:xfrm>
            <a:off x="-40639" y="3052498"/>
            <a:ext cx="6096000" cy="507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met </a:t>
            </a: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Jason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were amazed to realize </a:t>
            </a: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that he eats home cooked food all the time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would be game changing if </a:t>
            </a: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 could shortlist a couple of places that are safe for him to eat</a:t>
            </a:r>
          </a:p>
        </p:txBody>
      </p:sp>
      <p:sp>
        <p:nvSpPr>
          <p:cNvPr id="368" name="Shape 368"/>
          <p:cNvSpPr/>
          <p:nvPr/>
        </p:nvSpPr>
        <p:spPr>
          <a:xfrm>
            <a:off x="-39658" y="1252730"/>
            <a:ext cx="6096000" cy="507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met </a:t>
            </a: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Jason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were amazed to realize </a:t>
            </a: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 can’t eat cakes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would be game changing if </a:t>
            </a: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could suggest to him a recipe that doesn’t need milk</a:t>
            </a:r>
          </a:p>
        </p:txBody>
      </p:sp>
      <p:sp>
        <p:nvSpPr>
          <p:cNvPr id="369" name="Shape 369"/>
          <p:cNvSpPr/>
          <p:nvPr/>
        </p:nvSpPr>
        <p:spPr>
          <a:xfrm>
            <a:off x="5922187" y="1308544"/>
            <a:ext cx="6096000" cy="507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met </a:t>
            </a: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Jason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were amazed to realize </a:t>
            </a: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his diet restricts his ability to do his job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would be game changing if </a:t>
            </a: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could find a workaround, such as working overtime when he falls ill</a:t>
            </a:r>
          </a:p>
        </p:txBody>
      </p:sp>
      <p:sp>
        <p:nvSpPr>
          <p:cNvPr id="370" name="Shape 370"/>
          <p:cNvSpPr/>
          <p:nvPr/>
        </p:nvSpPr>
        <p:spPr>
          <a:xfrm>
            <a:off x="5930953" y="3977605"/>
            <a:ext cx="6096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met </a:t>
            </a: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Jason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were amazed to realize </a:t>
            </a: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that his wife cooks a different meal for him and another for herself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would be game changing if </a:t>
            </a: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could suggest different varieties of food that she would like but does not cause his allergy to flare up</a:t>
            </a:r>
          </a:p>
        </p:txBody>
      </p:sp>
      <p:sp>
        <p:nvSpPr>
          <p:cNvPr id="371" name="Shape 371"/>
          <p:cNvSpPr/>
          <p:nvPr/>
        </p:nvSpPr>
        <p:spPr>
          <a:xfrm>
            <a:off x="5932348" y="2193748"/>
            <a:ext cx="6096000" cy="507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met </a:t>
            </a: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Jason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were amazed to realize </a:t>
            </a: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 claimed to be allergic to a lot of foods, some of which might not be allergic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would be game changing if </a:t>
            </a: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could easily find out which foods do not cause an allergic reaction</a:t>
            </a:r>
          </a:p>
        </p:txBody>
      </p:sp>
      <p:sp>
        <p:nvSpPr>
          <p:cNvPr id="372" name="Shape 372"/>
          <p:cNvSpPr/>
          <p:nvPr/>
        </p:nvSpPr>
        <p:spPr>
          <a:xfrm>
            <a:off x="-10161" y="6201408"/>
            <a:ext cx="555752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met </a:t>
            </a: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Jason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were amazed to realize </a:t>
            </a: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that his wife cooks a different meal for him and another for herself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would be game changing if </a:t>
            </a: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could suggest different varieties of food that she would like but does not cause his allergy to flare up</a:t>
            </a:r>
          </a:p>
        </p:txBody>
      </p:sp>
      <p:sp>
        <p:nvSpPr>
          <p:cNvPr id="373" name="Shape 373"/>
          <p:cNvSpPr/>
          <p:nvPr/>
        </p:nvSpPr>
        <p:spPr>
          <a:xfrm>
            <a:off x="5932348" y="416472"/>
            <a:ext cx="6096000" cy="507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met Jason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were amazed to realize </a:t>
            </a: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 felt miserable most of the time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would be game changing if </a:t>
            </a: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could cheer him up or keep him distracted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/>
          <p:nvPr>
            <p:ph type="ctrTitle"/>
          </p:nvPr>
        </p:nvSpPr>
        <p:spPr>
          <a:xfrm>
            <a:off x="1088912" y="1143292"/>
            <a:ext cx="7034362" cy="42689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buClr>
                <a:schemeClr val="lt2"/>
              </a:buClr>
              <a:buSzPct val="25000"/>
              <a:buFont typeface="Libre Baskerville"/>
              <a:buNone/>
            </a:pPr>
            <a:r>
              <a:rPr b="0" i="1" lang="en-US" sz="7700" u="none" cap="none" strike="noStrike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POV #1</a:t>
            </a:r>
          </a:p>
        </p:txBody>
      </p:sp>
      <p:sp>
        <p:nvSpPr>
          <p:cNvPr id="379" name="Shape 379"/>
          <p:cNvSpPr txBox="1"/>
          <p:nvPr>
            <p:ph idx="1" type="subTitle"/>
          </p:nvPr>
        </p:nvSpPr>
        <p:spPr>
          <a:xfrm>
            <a:off x="1088913" y="5537925"/>
            <a:ext cx="7034362" cy="7063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buClr>
                <a:schemeClr val="lt2"/>
              </a:buClr>
              <a:buSzPct val="25000"/>
              <a:buFont typeface="Arial"/>
              <a:buNone/>
            </a:pPr>
            <a:r>
              <a:rPr b="0" i="1" lang="en-US" sz="2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Redefining Social Eating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/>
          <p:nvPr>
            <p:ph type="title"/>
          </p:nvPr>
        </p:nvSpPr>
        <p:spPr>
          <a:xfrm>
            <a:off x="762000" y="559677"/>
            <a:ext cx="3833905" cy="49524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Libre Baskerville"/>
              <a:buNone/>
            </a:pPr>
            <a:r>
              <a:rPr b="0" i="1" lang="en-US" sz="45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We met Dylan</a:t>
            </a:r>
            <a:br>
              <a:rPr b="0" i="1" lang="en-US" sz="45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  <a:br>
              <a:rPr b="0" i="1" lang="en-US" sz="45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  <a:br>
              <a:rPr b="0" i="1" lang="en-US" sz="45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  <a:r>
              <a:rPr b="0" i="1" lang="en-US" sz="45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and were AMAZED to learn</a:t>
            </a:r>
            <a:br>
              <a:rPr b="0" i="1" lang="en-US" sz="45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  <a:br>
              <a:rPr b="0" i="1" lang="en-US" sz="45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</a:p>
        </p:txBody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5521842" y="2574167"/>
            <a:ext cx="6248400" cy="15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Arial"/>
              <a:buNone/>
            </a:pPr>
            <a:r>
              <a:rPr b="0" i="0" lang="en-US" sz="2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that he had an intense aversion to</a:t>
            </a:r>
            <a:r>
              <a:rPr lang="en-US" sz="2800"/>
              <a:t>, and </a:t>
            </a:r>
            <a:r>
              <a:rPr b="0" i="0" lang="en-US" sz="2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even feared, eating out or being invited to eat out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762000" y="559677"/>
            <a:ext cx="3833905" cy="49524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Libre Baskerville"/>
              <a:buNone/>
            </a:pPr>
            <a:r>
              <a:rPr lang="en-US"/>
              <a:t>Same Team</a:t>
            </a:r>
          </a:p>
        </p:txBody>
      </p:sp>
      <p:pic>
        <p:nvPicPr>
          <p:cNvPr descr="https://lh3.googleusercontent.com/fdOa8XOxAJwt53W22d0BMCtoBVIDdMiC-n_j8xrQxRgifcztJSFeHHrtgc5d8fBe36t_qJIKDE9TTJUmwpgq4J_VfwBdURTngk-CjNcIeMkvdtKKzxnQr_kSt3gm9s7J2LkqtSQ263Q" id="115" name="Shape 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1998" y="1600867"/>
            <a:ext cx="2261448" cy="2261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5.googleusercontent.com/zVy7lxoj8oR8pUzUkl1nKq55yhdOzRcQ27Ce-a5dCdTy3r1QDIt5g0ozgN1H62gu0jXDT6EKpt2tEQnd_rgKTZcmwkfVtDa21ZPO2jdx6BJKFwCdyIM2g_H1yNkPN7eVVaF8CWSa41g" id="116" name="Shape 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70389" y="401073"/>
            <a:ext cx="2346238" cy="21724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6.googleusercontent.com/COID1Pe1yT2ckhXYOauc3EZvCyrO8TDZ3t9P90JvwHSqu0hAZjetydF5TqzHpdWtseSvB3FUYF8tB5-ZLT-NL0k7IistKz0FAWuUAzh9HRyOc5tVF45pFuvfjRSDekURC7iumfE-nj8" id="117" name="Shape 1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7907" y="2903946"/>
            <a:ext cx="2351585" cy="23515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dsey.jpg" id="118" name="Shape 1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7415" y="3472251"/>
            <a:ext cx="2248882" cy="2248882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/>
          <p:nvPr/>
        </p:nvSpPr>
        <p:spPr>
          <a:xfrm>
            <a:off x="684524" y="3072141"/>
            <a:ext cx="2554664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Lindsey K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120" name="Shape 120"/>
          <p:cNvSpPr txBox="1"/>
          <p:nvPr/>
        </p:nvSpPr>
        <p:spPr>
          <a:xfrm>
            <a:off x="3535391" y="3871535"/>
            <a:ext cx="2554664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Senthilnathan V.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x="6446367" y="2474975"/>
            <a:ext cx="2554664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Clay J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122" name="Shape 122"/>
          <p:cNvSpPr txBox="1"/>
          <p:nvPr/>
        </p:nvSpPr>
        <p:spPr>
          <a:xfrm>
            <a:off x="8920592" y="2587189"/>
            <a:ext cx="2554664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Jesse C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type="title"/>
          </p:nvPr>
        </p:nvSpPr>
        <p:spPr>
          <a:xfrm>
            <a:off x="575499" y="559675"/>
            <a:ext cx="4020300" cy="49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Libre Baskerville"/>
              <a:buNone/>
            </a:pPr>
            <a:r>
              <a:rPr b="0" i="1" lang="en-US" sz="50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 GAME- CHANGER</a:t>
            </a:r>
          </a:p>
        </p:txBody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x="5181600" y="569066"/>
            <a:ext cx="6248398" cy="56551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SzPct val="25000"/>
              <a:buFont typeface="Arial"/>
              <a:buNone/>
            </a:pPr>
            <a:r>
              <a:rPr b="0" i="0" lang="en-US" sz="2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What if we could </a:t>
            </a:r>
            <a:r>
              <a:rPr lang="en-US" sz="2800"/>
              <a:t>redefine</a:t>
            </a:r>
            <a:r>
              <a:rPr b="0" i="0" lang="en-US" sz="2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the traditional  practice of socializin</a:t>
            </a:r>
            <a:r>
              <a:rPr lang="en-US" sz="2800"/>
              <a:t>g over a meal</a:t>
            </a:r>
            <a:r>
              <a:rPr b="0" i="0" lang="en-US" sz="2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/>
              <a:t>to be</a:t>
            </a:r>
            <a:r>
              <a:rPr b="0" i="0" lang="en-US" sz="2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something </a:t>
            </a:r>
            <a:r>
              <a:rPr lang="en-US" sz="2800"/>
              <a:t>enjoyable</a:t>
            </a:r>
            <a:r>
              <a:rPr b="0" i="0" lang="en-US" sz="2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/>
              <a:t>experience</a:t>
            </a:r>
            <a:r>
              <a:rPr b="0" i="0" lang="en-US" sz="2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for both restricted and non-restricted eaters…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>
            <p:ph type="ctrTitle"/>
          </p:nvPr>
        </p:nvSpPr>
        <p:spPr>
          <a:xfrm>
            <a:off x="1088912" y="1143292"/>
            <a:ext cx="7034362" cy="42689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buClr>
                <a:schemeClr val="lt2"/>
              </a:buClr>
              <a:buSzPct val="25000"/>
              <a:buFont typeface="Libre Baskerville"/>
              <a:buNone/>
            </a:pPr>
            <a:r>
              <a:rPr b="0" i="1" lang="en-US" sz="7700" u="none" cap="none" strike="noStrike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POV #2</a:t>
            </a:r>
          </a:p>
        </p:txBody>
      </p:sp>
      <p:sp>
        <p:nvSpPr>
          <p:cNvPr id="397" name="Shape 397"/>
          <p:cNvSpPr txBox="1"/>
          <p:nvPr>
            <p:ph idx="1" type="subTitle"/>
          </p:nvPr>
        </p:nvSpPr>
        <p:spPr>
          <a:xfrm>
            <a:off x="1088913" y="5537925"/>
            <a:ext cx="7034362" cy="7063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buClr>
                <a:schemeClr val="lt2"/>
              </a:buClr>
              <a:buSzPct val="25000"/>
              <a:buFont typeface="Arial"/>
              <a:buNone/>
            </a:pPr>
            <a:r>
              <a:rPr lang="en-US"/>
              <a:t>Sharing is Caring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>
            <p:ph type="title"/>
          </p:nvPr>
        </p:nvSpPr>
        <p:spPr>
          <a:xfrm>
            <a:off x="762000" y="559677"/>
            <a:ext cx="3833905" cy="49524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Libre Baskerville"/>
              <a:buNone/>
            </a:pPr>
            <a:r>
              <a:rPr b="0" i="1" lang="en-US" sz="45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We met  Jason</a:t>
            </a:r>
            <a:br>
              <a:rPr b="0" i="1" lang="en-US" sz="45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  <a:br>
              <a:rPr b="0" i="1" lang="en-US" sz="45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  <a:br>
              <a:rPr b="0" i="1" lang="en-US" sz="45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  <a:r>
              <a:rPr b="0" i="1" lang="en-US" sz="45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and were AMAZED to learn</a:t>
            </a:r>
            <a:br>
              <a:rPr b="0" i="1" lang="en-US" sz="45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  <a:br>
              <a:rPr b="0" i="1" lang="en-US" sz="45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</a:p>
        </p:txBody>
      </p:sp>
      <p:sp>
        <p:nvSpPr>
          <p:cNvPr id="403" name="Shape 403"/>
          <p:cNvSpPr txBox="1"/>
          <p:nvPr>
            <p:ph idx="1" type="body"/>
          </p:nvPr>
        </p:nvSpPr>
        <p:spPr>
          <a:xfrm>
            <a:off x="5521842" y="2574167"/>
            <a:ext cx="6248400" cy="24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Arial"/>
              <a:buNone/>
            </a:pPr>
            <a:r>
              <a:rPr b="0" i="0" lang="en-US" sz="2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For EVERY meal, his wife will cook one thing for herself and another thing for Jason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/>
          <p:nvPr>
            <p:ph type="title"/>
          </p:nvPr>
        </p:nvSpPr>
        <p:spPr>
          <a:xfrm>
            <a:off x="511549" y="559675"/>
            <a:ext cx="4084500" cy="49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Libre Baskerville"/>
              <a:buNone/>
            </a:pPr>
            <a:r>
              <a:rPr b="0" i="1" lang="en-US" sz="50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 GAME- CHANGER</a:t>
            </a:r>
          </a:p>
        </p:txBody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5181600" y="797666"/>
            <a:ext cx="6248400" cy="56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SzPct val="25000"/>
              <a:buFont typeface="Arial"/>
              <a:buNone/>
            </a:pPr>
            <a:r>
              <a:rPr b="0" i="0" lang="en-US" sz="2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What if there was a way for people with different diets to share AND ENJOY the same meal …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/>
          <p:nvPr>
            <p:ph type="ctrTitle"/>
          </p:nvPr>
        </p:nvSpPr>
        <p:spPr>
          <a:xfrm>
            <a:off x="1088912" y="1143292"/>
            <a:ext cx="7034362" cy="42689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buClr>
                <a:schemeClr val="lt2"/>
              </a:buClr>
              <a:buSzPct val="25000"/>
              <a:buFont typeface="Libre Baskerville"/>
              <a:buNone/>
            </a:pPr>
            <a:r>
              <a:rPr b="0" i="1" lang="en-US" sz="7700" u="none" cap="none" strike="noStrike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POV #3</a:t>
            </a:r>
          </a:p>
        </p:txBody>
      </p:sp>
      <p:sp>
        <p:nvSpPr>
          <p:cNvPr id="415" name="Shape 415"/>
          <p:cNvSpPr txBox="1"/>
          <p:nvPr>
            <p:ph idx="1" type="subTitle"/>
          </p:nvPr>
        </p:nvSpPr>
        <p:spPr>
          <a:xfrm>
            <a:off x="1088913" y="5537925"/>
            <a:ext cx="7034362" cy="7063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lt2"/>
              </a:buClr>
              <a:buSzPct val="25000"/>
              <a:buFont typeface="Arial"/>
              <a:buNone/>
            </a:pPr>
            <a:r>
              <a:rPr lang="en-US"/>
              <a:t>Less Thinking, More Eating, No Worries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/>
          <p:nvPr>
            <p:ph type="title"/>
          </p:nvPr>
        </p:nvSpPr>
        <p:spPr>
          <a:xfrm>
            <a:off x="762000" y="559677"/>
            <a:ext cx="3833905" cy="49524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Libre Baskerville"/>
              <a:buNone/>
            </a:pPr>
            <a:r>
              <a:rPr b="0" i="1" lang="en-US" sz="45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We met Paulette</a:t>
            </a:r>
            <a:br>
              <a:rPr b="0" i="1" lang="en-US" sz="45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  <a:br>
              <a:rPr b="0" i="1" lang="en-US" sz="45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  <a:br>
              <a:rPr b="0" i="1" lang="en-US" sz="45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  <a:r>
              <a:rPr b="0" i="1" lang="en-US" sz="45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and were AMAZED to learn</a:t>
            </a:r>
            <a:br>
              <a:rPr b="0" i="1" lang="en-US" sz="45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  <a:br>
              <a:rPr b="0" i="1" lang="en-US" sz="45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</a:p>
        </p:txBody>
      </p:sp>
      <p:sp>
        <p:nvSpPr>
          <p:cNvPr id="421" name="Shape 421"/>
          <p:cNvSpPr txBox="1"/>
          <p:nvPr>
            <p:ph idx="1" type="body"/>
          </p:nvPr>
        </p:nvSpPr>
        <p:spPr>
          <a:xfrm>
            <a:off x="5521842" y="2269367"/>
            <a:ext cx="6248400" cy="24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Arial"/>
              <a:buNone/>
            </a:pPr>
            <a:r>
              <a:rPr b="0" i="0" lang="en-US" sz="2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That she will settle for eating the same bland, boring food because t</a:t>
            </a:r>
            <a:r>
              <a:rPr lang="en-US" sz="2800"/>
              <a:t>here is too much</a:t>
            </a:r>
            <a:r>
              <a:rPr b="0" i="0" lang="en-US" sz="2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effort and risk</a:t>
            </a:r>
            <a:r>
              <a:rPr lang="en-US" sz="2800"/>
              <a:t> involved with expanding her diet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>
            <p:ph type="title"/>
          </p:nvPr>
        </p:nvSpPr>
        <p:spPr>
          <a:xfrm>
            <a:off x="613600" y="559675"/>
            <a:ext cx="3982500" cy="49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Libre Baskerville"/>
              <a:buNone/>
            </a:pPr>
            <a:r>
              <a:rPr b="0" i="1" lang="en-US" sz="50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 GAME- CHANGER</a:t>
            </a:r>
          </a:p>
        </p:txBody>
      </p:sp>
      <p:sp>
        <p:nvSpPr>
          <p:cNvPr id="427" name="Shape 427"/>
          <p:cNvSpPr txBox="1"/>
          <p:nvPr>
            <p:ph idx="1" type="body"/>
          </p:nvPr>
        </p:nvSpPr>
        <p:spPr>
          <a:xfrm>
            <a:off x="5181600" y="569066"/>
            <a:ext cx="6248398" cy="56551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12000"/>
              </a:lnSpc>
              <a:spcBef>
                <a:spcPts val="900"/>
              </a:spcBef>
              <a:buClr>
                <a:srgbClr val="262626"/>
              </a:buClr>
              <a:buSzPct val="25000"/>
              <a:buFont typeface="Arial"/>
              <a:buNone/>
            </a:pPr>
            <a:r>
              <a:rPr b="0" i="0" lang="en-US" sz="2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What if </a:t>
            </a:r>
            <a:r>
              <a:rPr lang="en-US" sz="2800"/>
              <a:t>people</a:t>
            </a:r>
            <a:r>
              <a:rPr b="0" i="0" lang="en-US" sz="2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could just know the nutritional and chemical consequences of any food</a:t>
            </a:r>
            <a:r>
              <a:rPr lang="en-US" sz="2800"/>
              <a:t> they</a:t>
            </a:r>
            <a:r>
              <a:rPr b="0" i="0" lang="en-US" sz="2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were considering to eat…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/>
          <p:nvPr>
            <p:ph type="ctrTitle"/>
          </p:nvPr>
        </p:nvSpPr>
        <p:spPr>
          <a:xfrm>
            <a:off x="1088912" y="1143292"/>
            <a:ext cx="7034362" cy="42689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buClr>
                <a:schemeClr val="lt2"/>
              </a:buClr>
              <a:buSzPct val="25000"/>
              <a:buFont typeface="Libre Baskerville"/>
              <a:buNone/>
            </a:pPr>
            <a:r>
              <a:rPr b="0" i="1" lang="en-US" sz="7700" u="none" cap="none" strike="noStrike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HOW MIGHT WE…?</a:t>
            </a:r>
          </a:p>
        </p:txBody>
      </p:sp>
      <p:sp>
        <p:nvSpPr>
          <p:cNvPr id="433" name="Shape 433"/>
          <p:cNvSpPr txBox="1"/>
          <p:nvPr>
            <p:ph idx="1" type="subTitle"/>
          </p:nvPr>
        </p:nvSpPr>
        <p:spPr>
          <a:xfrm>
            <a:off x="1088913" y="5537925"/>
            <a:ext cx="7034362" cy="7063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buClr>
                <a:schemeClr val="lt2"/>
              </a:buClr>
              <a:buSzPct val="25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/>
          <p:nvPr>
            <p:ph type="title"/>
          </p:nvPr>
        </p:nvSpPr>
        <p:spPr>
          <a:xfrm>
            <a:off x="326067" y="254877"/>
            <a:ext cx="3834000" cy="49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Libre Baskerville"/>
              <a:buNone/>
            </a:pPr>
            <a:r>
              <a:rPr b="0" i="1" lang="en-US" sz="2430" u="sng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Redefine Social Eating</a:t>
            </a:r>
            <a:br>
              <a:rPr b="0" i="1" lang="en-US" sz="18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  <a:r>
              <a:rPr b="0" i="1" lang="en-US" sz="18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1) Give people more optionality when they go out to eat</a:t>
            </a:r>
            <a:br>
              <a:rPr b="0" i="1" lang="en-US" sz="18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  <a:r>
              <a:rPr b="0" i="1" lang="en-US" sz="18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2) Make eating out an adventure</a:t>
            </a:r>
            <a:br>
              <a:rPr b="0" i="1" lang="en-US" sz="18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  <a:r>
              <a:rPr b="0" i="1" lang="en-US" sz="18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3) Use people’s restrictions as a way to </a:t>
            </a:r>
            <a:r>
              <a:rPr lang="en-US" sz="1800"/>
              <a:t>build</a:t>
            </a:r>
            <a:r>
              <a:rPr b="0" i="1" lang="en-US" sz="18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relationships</a:t>
            </a:r>
            <a:br>
              <a:rPr b="0" i="1" lang="en-US" sz="18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  <a:r>
              <a:rPr b="0" i="1" lang="en-US" sz="18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4) Make eating an organized activity</a:t>
            </a:r>
            <a:br>
              <a:rPr b="0" i="1" lang="en-US" sz="18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  <a:r>
              <a:rPr b="0" i="1" lang="en-US" sz="18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5) Make the experience about cooking rather than eating</a:t>
            </a:r>
            <a:br>
              <a:rPr b="0" i="1" lang="en-US" sz="18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  <a:r>
              <a:rPr b="0" i="1" lang="en-US" sz="18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6) Use eating restrictions as a way to find people like oneself</a:t>
            </a:r>
            <a:br>
              <a:rPr b="0" i="1" lang="en-US" sz="18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  <a:r>
              <a:rPr b="0" i="1" lang="en-US" sz="18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7) </a:t>
            </a:r>
            <a:r>
              <a:rPr lang="en-US" sz="1800"/>
              <a:t>Incorporate the travel to and from the restaurant into the eating experience</a:t>
            </a:r>
            <a:br>
              <a:rPr b="0" i="1" lang="en-US" sz="18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  <a:r>
              <a:rPr b="0" i="1" lang="en-US" sz="18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8) C</a:t>
            </a:r>
            <a:r>
              <a:rPr lang="en-US" sz="1800"/>
              <a:t>hange eating out from a passive to an active activity</a:t>
            </a:r>
            <a:br>
              <a:rPr b="0" i="1" lang="en-US" sz="18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  <a:r>
              <a:rPr b="0" i="1" lang="en-US" sz="18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9) </a:t>
            </a:r>
            <a:r>
              <a:rPr lang="en-US" sz="1800"/>
              <a:t>S</a:t>
            </a:r>
            <a:r>
              <a:rPr b="0" i="1" lang="en-US" sz="18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eparate socializing and eating as mut</a:t>
            </a:r>
            <a:r>
              <a:rPr lang="en-US" sz="1800"/>
              <a:t>ually exclusive activities</a:t>
            </a:r>
            <a:br>
              <a:rPr b="0" i="1" lang="en-US" sz="18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  <a:r>
              <a:rPr b="0" i="1" lang="en-US" sz="18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10) Make eating </a:t>
            </a:r>
            <a:r>
              <a:rPr lang="en-US" sz="1800"/>
              <a:t>in more enticing than eating out</a:t>
            </a:r>
            <a:r>
              <a:rPr b="0" i="1" lang="en-US" sz="18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br>
              <a:rPr b="0" i="1" lang="en-US" sz="18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</a:p>
        </p:txBody>
      </p:sp>
      <p:sp>
        <p:nvSpPr>
          <p:cNvPr id="439" name="Shape 439"/>
          <p:cNvSpPr txBox="1"/>
          <p:nvPr/>
        </p:nvSpPr>
        <p:spPr>
          <a:xfrm>
            <a:off x="4159973" y="254877"/>
            <a:ext cx="3834000" cy="49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Libre Baskerville"/>
              <a:buNone/>
            </a:pPr>
            <a:r>
              <a:rPr b="0" i="1" lang="en-US" sz="2400" u="sng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Shared Meal</a:t>
            </a: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Libre Baskerville"/>
              <a:buNone/>
            </a:pPr>
            <a:r>
              <a:rPr b="0"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1) Recommend ingredient </a:t>
            </a:r>
            <a:r>
              <a:rPr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safe alternatives but retain the intended flavors</a:t>
            </a: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Libre Baskerville"/>
              <a:buNone/>
            </a:pPr>
            <a:r>
              <a:rPr b="0"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2) Share the experience of meal planning rather than th</a:t>
            </a:r>
            <a:r>
              <a:rPr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at of</a:t>
            </a:r>
            <a:r>
              <a:rPr b="0"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eating  </a:t>
            </a: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Libre Baskerville"/>
              <a:buNone/>
            </a:pPr>
            <a:r>
              <a:rPr b="0"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3) </a:t>
            </a:r>
            <a:r>
              <a:rPr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Create meals that are safe but also customizable</a:t>
            </a: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Libre Baskerville"/>
              <a:buNone/>
            </a:pPr>
            <a:r>
              <a:rPr b="0"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4) Find other people to share meals with </a:t>
            </a: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Libre Baskerville"/>
              <a:buNone/>
            </a:pPr>
            <a:r>
              <a:rPr b="0"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5) </a:t>
            </a:r>
            <a:r>
              <a:rPr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Use meal sharing as a way to teach others about your diet</a:t>
            </a: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Libre Baskerville"/>
              <a:buNone/>
            </a:pPr>
            <a:r>
              <a:rPr b="0"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6) Make </a:t>
            </a:r>
            <a:r>
              <a:rPr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preparing</a:t>
            </a:r>
            <a:r>
              <a:rPr b="0"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 shareable </a:t>
            </a:r>
            <a:r>
              <a:rPr b="0"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meal simple and easy </a:t>
            </a: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Libre Baskerville"/>
              <a:buNone/>
            </a:pPr>
            <a:r>
              <a:rPr b="0"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7) </a:t>
            </a:r>
            <a:r>
              <a:rPr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Incentivize people to compromise on a meal</a:t>
            </a: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Libre Baskerville"/>
              <a:buNone/>
            </a:pPr>
            <a:r>
              <a:rPr b="0"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8) Rew</a:t>
            </a:r>
            <a:r>
              <a:rPr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ard creativity in the kitchen that leads to compatible recipes</a:t>
            </a: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Libre Baskerville"/>
              <a:buNone/>
            </a:pPr>
            <a:r>
              <a:rPr b="0"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9) Punish meal </a:t>
            </a:r>
            <a:r>
              <a:rPr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segregation</a:t>
            </a: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Libre Baskerville"/>
              <a:buNone/>
            </a:pPr>
            <a:r>
              <a:rPr b="0"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10) Turn </a:t>
            </a:r>
            <a:r>
              <a:rPr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exploring others diets a hobby</a:t>
            </a: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Font typeface="Libre Baskerville"/>
              <a:buNone/>
            </a:pPr>
            <a:r>
              <a:t/>
            </a:r>
            <a:endParaRPr b="0" i="1" sz="2000">
              <a:solidFill>
                <a:srgbClr val="262626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0" name="Shape 440"/>
          <p:cNvSpPr txBox="1"/>
          <p:nvPr/>
        </p:nvSpPr>
        <p:spPr>
          <a:xfrm>
            <a:off x="7993879" y="254877"/>
            <a:ext cx="3834000" cy="49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Libre Baskerville"/>
              <a:buNone/>
            </a:pPr>
            <a:r>
              <a:rPr i="1" lang="en-US" sz="2400" u="sng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How to Know</a:t>
            </a: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Libre Baskerville"/>
              <a:buNone/>
            </a:pPr>
            <a:r>
              <a:rPr b="0"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1) </a:t>
            </a:r>
            <a:r>
              <a:rPr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Make being accountable for knowing the facts meaningful</a:t>
            </a: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Libre Baskerville"/>
              <a:buNone/>
            </a:pPr>
            <a:r>
              <a:rPr b="0"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2) Provide </a:t>
            </a:r>
            <a:r>
              <a:rPr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on-the-spot</a:t>
            </a:r>
            <a:r>
              <a:rPr b="0"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food facts</a:t>
            </a: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Libre Baskerville"/>
              <a:buNone/>
            </a:pPr>
            <a:r>
              <a:rPr b="0"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3) Eliminate the need to know fa</a:t>
            </a:r>
            <a:r>
              <a:rPr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cts</a:t>
            </a:r>
            <a:r>
              <a:rPr b="0"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Libre Baskerville"/>
              <a:buNone/>
            </a:pPr>
            <a:r>
              <a:rPr b="0"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4) </a:t>
            </a:r>
            <a:r>
              <a:rPr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Incentivize</a:t>
            </a:r>
            <a:r>
              <a:rPr b="0"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learning about on</a:t>
            </a:r>
            <a:r>
              <a:rPr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e’s diet</a:t>
            </a: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Libre Baskerville"/>
              <a:buNone/>
            </a:pPr>
            <a:r>
              <a:rPr b="0"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5) Reward </a:t>
            </a:r>
            <a:r>
              <a:rPr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awareness</a:t>
            </a:r>
            <a:r>
              <a:rPr b="0"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and </a:t>
            </a:r>
            <a:r>
              <a:rPr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“punish” ignorance</a:t>
            </a: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Libre Baskerville"/>
              <a:buNone/>
            </a:pPr>
            <a:r>
              <a:rPr b="0"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6) Make diet </a:t>
            </a:r>
            <a:r>
              <a:rPr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maintenance</a:t>
            </a:r>
            <a:r>
              <a:rPr b="0"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about having </a:t>
            </a:r>
            <a:r>
              <a:rPr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“knowledge” and not “knowing” facts</a:t>
            </a: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Libre Baskerville"/>
              <a:buNone/>
            </a:pPr>
            <a:r>
              <a:rPr b="0"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7) Make a g</a:t>
            </a:r>
            <a:r>
              <a:rPr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ame out of learning about one’s diet</a:t>
            </a: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Libre Baskerville"/>
              <a:buNone/>
            </a:pPr>
            <a:r>
              <a:rPr b="0"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8) Make learning about one</a:t>
            </a:r>
            <a:r>
              <a:rPr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’s diet a shared experience</a:t>
            </a: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Libre Baskerville"/>
              <a:buNone/>
            </a:pPr>
            <a:r>
              <a:rPr b="0"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9) Create a </a:t>
            </a:r>
            <a:r>
              <a:rPr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better way to remind people about the consequences of not knowing the facts</a:t>
            </a: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Libre Baskerville"/>
              <a:buNone/>
            </a:pPr>
            <a:r>
              <a:rPr b="0"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10) Make it</a:t>
            </a:r>
            <a:r>
              <a:rPr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easier to read and understand nutrition labels/food speak</a:t>
            </a: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Font typeface="Libre Baskerville"/>
              <a:buNone/>
            </a:pPr>
            <a:r>
              <a:t/>
            </a:r>
            <a:endParaRPr b="0" i="1" sz="1800">
              <a:solidFill>
                <a:srgbClr val="262626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>
            <p:ph type="title"/>
          </p:nvPr>
        </p:nvSpPr>
        <p:spPr>
          <a:xfrm>
            <a:off x="326067" y="559677"/>
            <a:ext cx="3834000" cy="49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Libre Baskerville"/>
              <a:buNone/>
            </a:pPr>
            <a:r>
              <a:rPr b="0" i="1" lang="en-US" sz="2400" u="sng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Redefine Social Eating</a:t>
            </a:r>
            <a:br>
              <a:rPr b="0" i="1" lang="en-US" sz="2700" u="sng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  <a:br>
              <a:rPr b="0" i="1" lang="en-US" sz="2700" u="sng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  <a:br>
              <a:rPr b="0" i="1" lang="en-US" sz="2700" u="sng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  <a:br>
              <a:rPr b="0" i="1" lang="en-US" sz="20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  <a:br>
              <a:rPr b="0" i="1" lang="en-US" sz="20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  <a:r>
              <a:rPr b="0" i="1" lang="en-US" sz="48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Make eating out an adventure?</a:t>
            </a:r>
          </a:p>
        </p:txBody>
      </p:sp>
      <p:sp>
        <p:nvSpPr>
          <p:cNvPr id="446" name="Shape 446"/>
          <p:cNvSpPr txBox="1"/>
          <p:nvPr/>
        </p:nvSpPr>
        <p:spPr>
          <a:xfrm>
            <a:off x="4042600" y="559675"/>
            <a:ext cx="4295100" cy="49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Libre Baskerville"/>
              <a:buNone/>
            </a:pPr>
            <a:r>
              <a:rPr b="0" i="1" lang="en-US" sz="2400" u="sng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Shared Meal</a:t>
            </a: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Libre Baskerville"/>
              <a:buNone/>
            </a:pPr>
            <a:r>
              <a:t/>
            </a:r>
            <a:endParaRPr b="0" i="1" sz="2400" u="sng">
              <a:solidFill>
                <a:srgbClr val="262626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Libre Baskerville"/>
              <a:buNone/>
            </a:pPr>
            <a:r>
              <a:t/>
            </a:r>
            <a:endParaRPr i="1" sz="4800">
              <a:solidFill>
                <a:srgbClr val="262626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Libre Baskerville"/>
              <a:buNone/>
            </a:pPr>
            <a:r>
              <a:t/>
            </a:r>
            <a:endParaRPr i="1" sz="4800">
              <a:solidFill>
                <a:srgbClr val="262626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Libre Baskerville"/>
              <a:buNone/>
            </a:pPr>
            <a:r>
              <a:rPr i="1" lang="en-US" sz="4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Make sharing effortless?</a:t>
            </a: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Libre Baskerville"/>
              <a:buNone/>
            </a:pPr>
            <a:r>
              <a:t/>
            </a:r>
            <a:endParaRPr b="0" i="1" sz="2000" u="sng">
              <a:solidFill>
                <a:srgbClr val="262626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buClr>
                <a:srgbClr val="262626"/>
              </a:buClr>
              <a:buFont typeface="Libre Baskerville"/>
              <a:buNone/>
            </a:pPr>
            <a:r>
              <a:t/>
            </a:r>
            <a:endParaRPr b="0" i="1" sz="2000">
              <a:solidFill>
                <a:srgbClr val="262626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7" name="Shape 447"/>
          <p:cNvSpPr txBox="1"/>
          <p:nvPr/>
        </p:nvSpPr>
        <p:spPr>
          <a:xfrm>
            <a:off x="7993874" y="559675"/>
            <a:ext cx="4198200" cy="49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Libre Baskerville"/>
              <a:buNone/>
            </a:pPr>
            <a:r>
              <a:rPr i="1" lang="en-US" sz="2400" u="sng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How to Know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Libre Baskerville"/>
              <a:buNone/>
            </a:pPr>
            <a:r>
              <a:t/>
            </a:r>
            <a:endParaRPr b="0" i="1" sz="2400" u="sng">
              <a:solidFill>
                <a:srgbClr val="262626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Libre Baskerville"/>
              <a:buNone/>
            </a:pPr>
            <a:r>
              <a:t/>
            </a:r>
            <a:endParaRPr b="0" i="1" sz="2400" u="sng">
              <a:solidFill>
                <a:srgbClr val="262626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Libre Baskerville"/>
              <a:buNone/>
            </a:pPr>
            <a:r>
              <a:rPr i="1" lang="en-US" sz="4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Make knowledge and accountability meaningful?</a:t>
            </a: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Libre Baskerville"/>
              <a:buNone/>
            </a:pPr>
            <a:r>
              <a:t/>
            </a:r>
            <a:endParaRPr b="0" i="1" sz="5400">
              <a:solidFill>
                <a:srgbClr val="262626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Font typeface="Libre Baskerville"/>
              <a:buNone/>
            </a:pPr>
            <a:r>
              <a:t/>
            </a:r>
            <a:endParaRPr b="0" i="1" sz="2000">
              <a:solidFill>
                <a:srgbClr val="262626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537327" y="559677"/>
            <a:ext cx="4058578" cy="113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Libre Baskerville"/>
              <a:buNone/>
            </a:pPr>
            <a:r>
              <a:rPr b="0" i="1" lang="en-US" sz="50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New Domain</a:t>
            </a:r>
          </a:p>
        </p:txBody>
      </p:sp>
      <p:sp>
        <p:nvSpPr>
          <p:cNvPr id="128" name="Shape 128"/>
          <p:cNvSpPr/>
          <p:nvPr/>
        </p:nvSpPr>
        <p:spPr>
          <a:xfrm>
            <a:off x="5180367" y="311085"/>
            <a:ext cx="5509628" cy="5788057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30738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/>
          <p:nvPr/>
        </p:nvSpPr>
        <p:spPr>
          <a:xfrm>
            <a:off x="5995446" y="3902696"/>
            <a:ext cx="1348033" cy="1291472"/>
          </a:xfrm>
          <a:prstGeom prst="ellipse">
            <a:avLst/>
          </a:prstGeom>
          <a:solidFill>
            <a:srgbClr val="214F5B"/>
          </a:solidFill>
          <a:ln cap="flat" cmpd="sng" w="57150">
            <a:solidFill>
              <a:srgbClr val="214F5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Shape 130"/>
          <p:cNvSpPr txBox="1"/>
          <p:nvPr/>
        </p:nvSpPr>
        <p:spPr>
          <a:xfrm>
            <a:off x="6516448" y="860395"/>
            <a:ext cx="2837467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FOOD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537327" y="3902696"/>
            <a:ext cx="4058578" cy="18498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Libre Baskerville"/>
              <a:buNone/>
            </a:pPr>
            <a:r>
              <a:rPr b="0" i="1" lang="en-US" sz="28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RESTRICTED EATERS</a:t>
            </a: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Libre Baskerville"/>
              <a:buNone/>
            </a:pPr>
            <a:r>
              <a:rPr b="0" i="1" lang="en-US" sz="20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People with diets </a:t>
            </a:r>
            <a:r>
              <a:rPr b="1" i="1" lang="en-US" sz="20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limited</a:t>
            </a:r>
            <a:r>
              <a:rPr b="0" i="1" lang="en-US" sz="20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by food </a:t>
            </a:r>
            <a:r>
              <a:rPr b="1" i="1" lang="en-US" sz="20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allergies</a:t>
            </a:r>
            <a:r>
              <a:rPr b="0" i="1" lang="en-US" sz="20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, </a:t>
            </a:r>
            <a:r>
              <a:rPr b="1" i="1" lang="en-US" sz="20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sensitivities</a:t>
            </a:r>
            <a:r>
              <a:rPr b="0" i="1" lang="en-US" sz="20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, and other </a:t>
            </a:r>
            <a:r>
              <a:rPr b="1" i="1" lang="en-US" sz="20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medical</a:t>
            </a:r>
            <a:r>
              <a:rPr b="1" i="1" lang="en-US" sz="20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, religious, or moral reasons</a:t>
            </a:r>
          </a:p>
        </p:txBody>
      </p:sp>
      <p:cxnSp>
        <p:nvCxnSpPr>
          <p:cNvPr id="132" name="Shape 132"/>
          <p:cNvCxnSpPr/>
          <p:nvPr/>
        </p:nvCxnSpPr>
        <p:spPr>
          <a:xfrm>
            <a:off x="4595905" y="4336330"/>
            <a:ext cx="1399540" cy="0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/>
          <p:nvPr>
            <p:ph type="ctrTitle"/>
          </p:nvPr>
        </p:nvSpPr>
        <p:spPr>
          <a:xfrm>
            <a:off x="1088912" y="1143292"/>
            <a:ext cx="7034362" cy="42689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buClr>
                <a:schemeClr val="lt2"/>
              </a:buClr>
              <a:buSzPct val="25000"/>
              <a:buFont typeface="Libre Baskerville"/>
              <a:buNone/>
            </a:pPr>
            <a:r>
              <a:rPr b="0" i="1" lang="en-US" sz="7700" u="none" cap="none" strike="noStrike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HOW MIGHT WE…SOLVE THESE?</a:t>
            </a:r>
          </a:p>
        </p:txBody>
      </p:sp>
      <p:sp>
        <p:nvSpPr>
          <p:cNvPr id="453" name="Shape 453"/>
          <p:cNvSpPr txBox="1"/>
          <p:nvPr>
            <p:ph idx="1" type="subTitle"/>
          </p:nvPr>
        </p:nvSpPr>
        <p:spPr>
          <a:xfrm>
            <a:off x="1088913" y="5537925"/>
            <a:ext cx="7034362" cy="7063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buClr>
                <a:schemeClr val="lt2"/>
              </a:buClr>
              <a:buSzPct val="25000"/>
              <a:buFont typeface="Arial"/>
              <a:buNone/>
            </a:pPr>
            <a:r>
              <a:rPr b="0" i="1" lang="en-US" sz="2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Solutions and Prototype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/>
          <p:nvPr>
            <p:ph type="title"/>
          </p:nvPr>
        </p:nvSpPr>
        <p:spPr>
          <a:xfrm>
            <a:off x="326075" y="144376"/>
            <a:ext cx="3834000" cy="52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Libre Baskerville"/>
              <a:buNone/>
            </a:pPr>
            <a:r>
              <a:rPr b="0" i="1" lang="en-US" sz="2430" u="sng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Make Eating Out an Adventure?</a:t>
            </a:r>
            <a:br>
              <a:rPr b="0" i="1" lang="en-US" sz="18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  <a:r>
              <a:rPr b="0" i="1" lang="en-US" sz="18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1) Tasting tour of restriction friendly restaurants </a:t>
            </a:r>
            <a:br>
              <a:rPr b="0" i="1" lang="en-US" sz="18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  <a:r>
              <a:rPr b="0" i="1" lang="en-US" sz="18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2) Game-ified food-hunt</a:t>
            </a:r>
            <a:br>
              <a:rPr b="0" i="1" lang="en-US" sz="18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  <a:r>
              <a:rPr b="0" i="1" lang="en-US" sz="18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3) Potluck style cooking circle of people with like restrictions</a:t>
            </a:r>
            <a:br>
              <a:rPr b="0" i="1" lang="en-US" sz="18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  <a:r>
              <a:rPr b="0" i="1" lang="en-US" sz="18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4) Blind eating w/in limits of one’s restrictions</a:t>
            </a:r>
            <a:br>
              <a:rPr b="0" i="1" lang="en-US" sz="18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  <a:r>
              <a:rPr b="0" i="1" lang="en-US" sz="18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5) Eat at friend’s houses rather than restaurants</a:t>
            </a:r>
            <a:br>
              <a:rPr b="0" i="1" lang="en-US" sz="18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  <a:r>
              <a:rPr b="0" i="1" lang="en-US" sz="18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6) Order delivery from different places in groups and then do a food exchange</a:t>
            </a:r>
            <a:br>
              <a:rPr b="0" i="1" lang="en-US" sz="18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  <a:r>
              <a:rPr b="0" i="1" lang="en-US" sz="18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7) Swap favorited restaurants lists of people w/ like diets</a:t>
            </a:r>
            <a:br>
              <a:rPr b="0" i="1" lang="en-US" sz="18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  <a:r>
              <a:rPr b="0" i="1" lang="en-US" sz="18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8) Make getting to the restaurant the adventure</a:t>
            </a:r>
            <a:br>
              <a:rPr b="0" i="1" lang="en-US" sz="18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  <a:r>
              <a:rPr b="0" i="1" lang="en-US" sz="18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9) Have a restaurant subscription for diet friendly restaurants</a:t>
            </a:r>
            <a:br>
              <a:rPr b="0" i="1" lang="en-US" sz="18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  <a:r>
              <a:rPr b="0" i="1" lang="en-US" sz="18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10) Provide a restaurant of th</a:t>
            </a:r>
            <a:r>
              <a:rPr lang="en-US" sz="1800"/>
              <a:t>e week w/ order recommendations and rewards for eating there</a:t>
            </a:r>
            <a:r>
              <a:rPr b="0" i="1" lang="en-US" sz="18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br>
              <a:rPr b="0" i="1" lang="en-US" sz="18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</a:p>
        </p:txBody>
      </p:sp>
      <p:sp>
        <p:nvSpPr>
          <p:cNvPr id="459" name="Shape 459"/>
          <p:cNvSpPr txBox="1"/>
          <p:nvPr/>
        </p:nvSpPr>
        <p:spPr>
          <a:xfrm>
            <a:off x="4159974" y="144375"/>
            <a:ext cx="3833999" cy="6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 algn="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Libre Baskerville"/>
              <a:buNone/>
            </a:pPr>
            <a:r>
              <a:rPr i="1" lang="en-US" sz="2220" u="sng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Make Sharing Easy?</a:t>
            </a:r>
          </a:p>
          <a:p>
            <a:pPr lvl="0" rtl="0" algn="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Font typeface="Libre Baskerville"/>
              <a:buNone/>
            </a:pPr>
            <a:r>
              <a:t/>
            </a:r>
            <a:endParaRPr i="1" sz="1800">
              <a:solidFill>
                <a:srgbClr val="262626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lvl="0" rtl="0" algn="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Libre Baskerville"/>
              <a:buNone/>
            </a:pPr>
            <a:r>
              <a:rPr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1) “Uber” chefs </a:t>
            </a:r>
          </a:p>
          <a:p>
            <a:pPr lvl="0" rtl="0" algn="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Libre Baskerville"/>
              <a:buNone/>
            </a:pPr>
            <a:r>
              <a:rPr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2) Yelp-like restaurant recommender trusted forum for the diet restricted </a:t>
            </a:r>
          </a:p>
          <a:p>
            <a:pPr lvl="0" rtl="0" algn="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Libre Baskerville"/>
              <a:buNone/>
            </a:pPr>
            <a:r>
              <a:rPr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3) Food thesaurus </a:t>
            </a:r>
          </a:p>
          <a:p>
            <a:pPr lvl="0" rtl="0" algn="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Libre Baskerville"/>
              <a:buNone/>
            </a:pPr>
            <a:r>
              <a:rPr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4) Cooking rotation w/ a variety of like dieters</a:t>
            </a:r>
          </a:p>
          <a:p>
            <a:pPr lvl="0" rtl="0" algn="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Libre Baskerville"/>
              <a:buNone/>
            </a:pPr>
            <a:r>
              <a:rPr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5) On-demand nutritionist/food consultant</a:t>
            </a:r>
          </a:p>
          <a:p>
            <a:pPr lvl="0" rtl="0" algn="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Libre Baskerville"/>
              <a:buNone/>
            </a:pPr>
            <a:r>
              <a:rPr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6) Recipe/meal recommender system</a:t>
            </a:r>
          </a:p>
          <a:p>
            <a:pPr lvl="0" rtl="0" algn="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Libre Baskerville"/>
              <a:buNone/>
            </a:pPr>
            <a:r>
              <a:rPr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7) Group meal delivery </a:t>
            </a:r>
          </a:p>
          <a:p>
            <a:pPr lvl="0" rtl="0" algn="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Libre Baskerville"/>
              <a:buNone/>
            </a:pPr>
            <a:r>
              <a:rPr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8) Provide a “meal of the day” for each type of restricted diet  </a:t>
            </a:r>
          </a:p>
          <a:p>
            <a:pPr lvl="0" rtl="0" algn="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Libre Baskerville"/>
              <a:buNone/>
            </a:pPr>
            <a:r>
              <a:rPr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9) Diet sharing – those who do have appropriate recipes share their ideas of verified meals w/ those who don’t </a:t>
            </a:r>
          </a:p>
          <a:p>
            <a:pPr lvl="0" rtl="0" algn="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Libre Baskerville"/>
              <a:buNone/>
            </a:pPr>
            <a:r>
              <a:rPr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10) Mentor-mentee buddy system where the people can take and give advice</a:t>
            </a:r>
          </a:p>
          <a:p>
            <a:pPr lvl="0" rtl="0" algn="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Font typeface="Libre Baskerville"/>
              <a:buNone/>
            </a:pPr>
            <a:r>
              <a:t/>
            </a:r>
            <a:endParaRPr i="1" sz="1850">
              <a:solidFill>
                <a:srgbClr val="262626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Font typeface="Libre Baskerville"/>
              <a:buNone/>
            </a:pPr>
            <a:r>
              <a:t/>
            </a:r>
            <a:endParaRPr i="1" sz="2220" u="sng">
              <a:solidFill>
                <a:srgbClr val="262626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60" name="Shape 460"/>
          <p:cNvSpPr txBox="1"/>
          <p:nvPr/>
        </p:nvSpPr>
        <p:spPr>
          <a:xfrm>
            <a:off x="7993874" y="144375"/>
            <a:ext cx="3834000" cy="6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 algn="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Libre Baskerville"/>
              <a:buNone/>
            </a:pPr>
            <a:r>
              <a:rPr i="1" lang="en-US" sz="2220" u="sng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Meaningful Accountability and Knowledge?</a:t>
            </a:r>
          </a:p>
          <a:p>
            <a:pPr lvl="0" rtl="0" algn="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Libre Baskerville"/>
              <a:buNone/>
            </a:pPr>
            <a:r>
              <a:rPr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1) Find peers to set and achieve diet needs and goals</a:t>
            </a:r>
          </a:p>
          <a:p>
            <a:pPr lvl="0" rtl="0" algn="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Libre Baskerville"/>
              <a:buNone/>
            </a:pPr>
            <a:r>
              <a:rPr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2) Recipe swap and advice forum</a:t>
            </a:r>
          </a:p>
          <a:p>
            <a:pPr lvl="0" rtl="0" algn="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Libre Baskerville"/>
              <a:buNone/>
            </a:pPr>
            <a:r>
              <a:rPr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3) Make the act of meal planning of hobby/club activity</a:t>
            </a:r>
          </a:p>
          <a:p>
            <a:pPr lvl="0" rtl="0" algn="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Libre Baskerville"/>
              <a:buNone/>
            </a:pPr>
            <a:r>
              <a:rPr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4) Provide a household meal planning platform</a:t>
            </a:r>
          </a:p>
          <a:p>
            <a:pPr lvl="0" rtl="0" algn="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Libre Baskerville"/>
              <a:buNone/>
            </a:pPr>
            <a:r>
              <a:rPr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5) Turn the planning experience into a game w/ a points system</a:t>
            </a:r>
          </a:p>
          <a:p>
            <a:pPr lvl="0" rtl="0" algn="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Libre Baskerville"/>
              <a:buNone/>
            </a:pPr>
            <a:r>
              <a:rPr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6) Rewards system which gives points to joint effort/shared outcome meals </a:t>
            </a:r>
          </a:p>
          <a:p>
            <a:pPr lvl="0" rtl="0" algn="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Libre Baskerville"/>
              <a:buNone/>
            </a:pPr>
            <a:r>
              <a:rPr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7) Binding contracts to help plan and stay w/in diet</a:t>
            </a:r>
          </a:p>
          <a:p>
            <a:pPr lvl="0" rtl="0" algn="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Libre Baskerville"/>
              <a:buNone/>
            </a:pPr>
            <a:r>
              <a:rPr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8) Platform to publicize plans via blog, vlog, or individual posts</a:t>
            </a:r>
          </a:p>
          <a:p>
            <a:pPr lvl="0" rtl="0" algn="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Libre Baskerville"/>
              <a:buNone/>
            </a:pPr>
            <a:r>
              <a:rPr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9) Host/attend instructional cooking series </a:t>
            </a:r>
          </a:p>
          <a:p>
            <a:pPr lvl="0" rtl="0" algn="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Libre Baskerville"/>
              <a:buNone/>
            </a:pPr>
            <a:r>
              <a:rPr i="1" lang="en-US" sz="18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10) Provide diet specific tip and fact of the day</a:t>
            </a:r>
          </a:p>
          <a:p>
            <a:pPr lvl="0" rtl="0" algn="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Font typeface="Libre Baskerville"/>
              <a:buNone/>
            </a:pPr>
            <a:r>
              <a:t/>
            </a:r>
            <a:endParaRPr i="1" sz="1850">
              <a:solidFill>
                <a:srgbClr val="262626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Font typeface="Libre Baskerville"/>
              <a:buNone/>
            </a:pPr>
            <a:r>
              <a:t/>
            </a:r>
            <a:endParaRPr i="1" sz="2220" u="sng">
              <a:solidFill>
                <a:srgbClr val="262626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/>
          <p:nvPr>
            <p:ph type="title"/>
          </p:nvPr>
        </p:nvSpPr>
        <p:spPr>
          <a:xfrm>
            <a:off x="326067" y="559677"/>
            <a:ext cx="3833905" cy="49524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Libre Baskerville"/>
              <a:buNone/>
            </a:pPr>
            <a:r>
              <a:rPr b="0" i="1" lang="en-US" sz="2000" u="sng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Make Eating Out an Adventure?</a:t>
            </a:r>
            <a:br>
              <a:rPr b="0" i="1" lang="en-US" sz="20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  <a:br>
              <a:rPr b="0" i="1" lang="en-US" sz="20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  <a:br>
              <a:rPr b="0" i="1" lang="en-US" sz="44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  <a:r>
              <a:rPr b="0" i="1" lang="en-US" sz="44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Tasting tour of restriction friendly restaurants </a:t>
            </a:r>
            <a:br>
              <a:rPr b="0" i="1" lang="en-US" sz="20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</a:p>
        </p:txBody>
      </p:sp>
      <p:sp>
        <p:nvSpPr>
          <p:cNvPr id="466" name="Shape 466"/>
          <p:cNvSpPr txBox="1"/>
          <p:nvPr/>
        </p:nvSpPr>
        <p:spPr>
          <a:xfrm>
            <a:off x="4159973" y="559677"/>
            <a:ext cx="3833905" cy="49524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Libre Baskerville"/>
              <a:buNone/>
            </a:pPr>
            <a:r>
              <a:rPr i="1" lang="en-US" sz="2000" u="sng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Make Sharing Easy</a:t>
            </a:r>
            <a:r>
              <a:rPr b="0" i="1" lang="en-US" sz="2000" u="sng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?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Libre Baskerville"/>
              <a:buNone/>
            </a:pPr>
            <a:r>
              <a:t/>
            </a:r>
            <a:endParaRPr b="0" i="1" sz="2000" u="sng">
              <a:solidFill>
                <a:srgbClr val="262626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Libre Baskerville"/>
              <a:buNone/>
            </a:pPr>
            <a:r>
              <a:t/>
            </a:r>
            <a:endParaRPr b="0" i="1" sz="2000" u="sng">
              <a:solidFill>
                <a:srgbClr val="262626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lvl="0" rtl="0" algn="ct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Font typeface="Libre Baskerville"/>
              <a:buNone/>
            </a:pPr>
            <a:r>
              <a:t/>
            </a:r>
            <a:endParaRPr i="1" sz="4400">
              <a:solidFill>
                <a:srgbClr val="262626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lvl="0" rtl="0" algn="ct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Font typeface="Libre Baskerville"/>
              <a:buNone/>
            </a:pPr>
            <a:r>
              <a:t/>
            </a:r>
            <a:endParaRPr i="1" sz="4400">
              <a:solidFill>
                <a:srgbClr val="262626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lvl="0" rtl="0" algn="ct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Libre Baskerville"/>
              <a:buNone/>
            </a:pPr>
            <a:r>
              <a:rPr i="1" lang="en-US" sz="44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On-demand chefs 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Libre Baskerville"/>
              <a:buNone/>
            </a:pPr>
            <a:r>
              <a:t/>
            </a:r>
            <a:endParaRPr b="0" i="1" sz="4400">
              <a:solidFill>
                <a:srgbClr val="262626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Font typeface="Libre Baskerville"/>
              <a:buNone/>
            </a:pPr>
            <a:r>
              <a:t/>
            </a:r>
            <a:endParaRPr b="0" i="1" sz="2000">
              <a:solidFill>
                <a:srgbClr val="262626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67" name="Shape 467"/>
          <p:cNvSpPr txBox="1"/>
          <p:nvPr/>
        </p:nvSpPr>
        <p:spPr>
          <a:xfrm>
            <a:off x="7993879" y="559677"/>
            <a:ext cx="3833905" cy="49524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Libre Baskerville"/>
              <a:buNone/>
            </a:pPr>
            <a:r>
              <a:rPr i="1" lang="en-US" sz="2000" u="sng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Meaningful Knowledge and Accountability</a:t>
            </a:r>
            <a:r>
              <a:rPr b="0" i="1" lang="en-US" sz="2000" u="sng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?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Libre Baskerville"/>
              <a:buNone/>
            </a:pPr>
            <a:r>
              <a:t/>
            </a:r>
            <a:endParaRPr b="0" i="1" sz="4400">
              <a:solidFill>
                <a:srgbClr val="262626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lvl="0" rtl="0" algn="ct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Libre Baskerville"/>
              <a:buNone/>
            </a:pPr>
            <a:r>
              <a:rPr i="1" lang="en-US" sz="44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Find peers to set and achieve diet needs and goals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Libre Baskerville"/>
              <a:buNone/>
            </a:pPr>
            <a:r>
              <a:t/>
            </a:r>
            <a:endParaRPr i="1" sz="4400">
              <a:solidFill>
                <a:srgbClr val="262626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Libre Baskerville"/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Libre Baskerville"/>
              <a:buNone/>
            </a:pPr>
            <a:r>
              <a:t/>
            </a:r>
            <a:endParaRPr b="0" i="1" sz="4400">
              <a:solidFill>
                <a:srgbClr val="262626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Font typeface="Libre Baskerville"/>
              <a:buNone/>
            </a:pPr>
            <a:r>
              <a:t/>
            </a:r>
            <a:endParaRPr b="0" i="1" sz="2000">
              <a:solidFill>
                <a:srgbClr val="262626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/>
          <p:nvPr>
            <p:ph type="ctrTitle"/>
          </p:nvPr>
        </p:nvSpPr>
        <p:spPr>
          <a:xfrm>
            <a:off x="1088925" y="1143300"/>
            <a:ext cx="7511700" cy="42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buClr>
                <a:schemeClr val="lt2"/>
              </a:buClr>
              <a:buSzPct val="25000"/>
              <a:buFont typeface="Libre Baskerville"/>
              <a:buNone/>
            </a:pPr>
            <a:r>
              <a:rPr b="0" i="1" lang="en-US" sz="7700" u="none" cap="none" strike="noStrike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 PROTOTYPES</a:t>
            </a:r>
          </a:p>
        </p:txBody>
      </p:sp>
      <p:sp>
        <p:nvSpPr>
          <p:cNvPr id="473" name="Shape 473"/>
          <p:cNvSpPr txBox="1"/>
          <p:nvPr>
            <p:ph idx="1" type="subTitle"/>
          </p:nvPr>
        </p:nvSpPr>
        <p:spPr>
          <a:xfrm>
            <a:off x="1088913" y="5537925"/>
            <a:ext cx="7034362" cy="7063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buClr>
                <a:schemeClr val="lt2"/>
              </a:buClr>
              <a:buSzPct val="25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 txBox="1"/>
          <p:nvPr>
            <p:ph type="title"/>
          </p:nvPr>
        </p:nvSpPr>
        <p:spPr>
          <a:xfrm>
            <a:off x="292775" y="1829402"/>
            <a:ext cx="3834000" cy="49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Libre Baskerville"/>
              <a:buNone/>
            </a:pPr>
            <a:r>
              <a:rPr b="1" i="1" lang="en-US" sz="65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Tasting Tour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EFEFE"/>
        </a:soli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/>
          <p:nvPr>
            <p:ph type="title"/>
          </p:nvPr>
        </p:nvSpPr>
        <p:spPr>
          <a:xfrm>
            <a:off x="762000" y="559675"/>
            <a:ext cx="4074600" cy="4952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Assumptions</a:t>
            </a:r>
          </a:p>
        </p:txBody>
      </p:sp>
      <p:pic>
        <p:nvPicPr>
          <p:cNvPr descr="download.png" id="484" name="Shape 4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7770" y="4354478"/>
            <a:ext cx="3004230" cy="250352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Shape 485"/>
          <p:cNvSpPr txBox="1"/>
          <p:nvPr>
            <p:ph idx="1" type="body"/>
          </p:nvPr>
        </p:nvSpPr>
        <p:spPr>
          <a:xfrm>
            <a:off x="1554150" y="1463425"/>
            <a:ext cx="9083700" cy="565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06400" lvl="0" marL="457200" rtl="0">
              <a:spcBef>
                <a:spcPts val="0"/>
              </a:spcBef>
              <a:buSzPct val="100000"/>
              <a:buAutoNum type="arabicParenR"/>
            </a:pPr>
            <a:r>
              <a:rPr lang="en-US" sz="2800"/>
              <a:t>Sampling different dishes from different restaurants is a satisfactory or better </a:t>
            </a:r>
            <a:r>
              <a:rPr b="1" lang="en-US" sz="2800"/>
              <a:t>substitute</a:t>
            </a:r>
            <a:r>
              <a:rPr lang="en-US" sz="2800"/>
              <a:t> for the traditional eating out experience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800"/>
          </a:p>
          <a:p>
            <a:pPr indent="-406400" lvl="0" marL="457200" rtl="0">
              <a:spcBef>
                <a:spcPts val="0"/>
              </a:spcBef>
              <a:buSzPct val="100000"/>
              <a:buAutoNum type="arabicParenR"/>
            </a:pPr>
            <a:r>
              <a:rPr lang="en-US" sz="2800"/>
              <a:t>Primary target is the diet restricted </a:t>
            </a:r>
            <a:r>
              <a:rPr b="1" lang="en-US" sz="2800"/>
              <a:t>tourist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-US" sz="2800"/>
              <a:t> </a:t>
            </a:r>
          </a:p>
          <a:p>
            <a:pPr indent="-406400" lvl="0" marL="457200">
              <a:spcBef>
                <a:spcPts val="0"/>
              </a:spcBef>
              <a:buSzPct val="100000"/>
              <a:buAutoNum type="arabicParenR"/>
            </a:pPr>
            <a:r>
              <a:rPr lang="en-US" sz="2800"/>
              <a:t>Users will have </a:t>
            </a:r>
            <a:r>
              <a:rPr b="1" lang="en-US" sz="2800"/>
              <a:t>confidence</a:t>
            </a:r>
            <a:r>
              <a:rPr lang="en-US" sz="2800"/>
              <a:t> that the selected dishes and restaurants are </a:t>
            </a:r>
            <a:r>
              <a:rPr b="1" lang="en-US" sz="2800"/>
              <a:t>safe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EFEFE"/>
        </a:solid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 txBox="1"/>
          <p:nvPr>
            <p:ph type="title"/>
          </p:nvPr>
        </p:nvSpPr>
        <p:spPr>
          <a:xfrm>
            <a:off x="762000" y="559675"/>
            <a:ext cx="4038600" cy="4952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Construction</a:t>
            </a:r>
          </a:p>
        </p:txBody>
      </p:sp>
      <p:pic>
        <p:nvPicPr>
          <p:cNvPr descr="download.png" id="491" name="Shape 4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3595" y="4354478"/>
            <a:ext cx="3004230" cy="250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Shape 492"/>
          <p:cNvPicPr preferRelativeResize="0"/>
          <p:nvPr/>
        </p:nvPicPr>
        <p:blipFill rotWithShape="1">
          <a:blip r:embed="rId4">
            <a:alphaModFix/>
          </a:blip>
          <a:srcRect b="5322" l="6285" r="3011" t="4319"/>
          <a:stretch/>
        </p:blipFill>
        <p:spPr>
          <a:xfrm>
            <a:off x="2844949" y="1556400"/>
            <a:ext cx="3231524" cy="443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Shape 4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5513" y="1556400"/>
            <a:ext cx="3231536" cy="436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EFEFE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/>
          <p:nvPr>
            <p:ph type="title"/>
          </p:nvPr>
        </p:nvSpPr>
        <p:spPr>
          <a:xfrm>
            <a:off x="762000" y="559675"/>
            <a:ext cx="4038600" cy="4952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Construction</a:t>
            </a:r>
          </a:p>
        </p:txBody>
      </p:sp>
      <p:pic>
        <p:nvPicPr>
          <p:cNvPr descr="download.png" id="499" name="Shape 4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3595" y="4354478"/>
            <a:ext cx="3004230" cy="250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Shape 5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4350" y="1760945"/>
            <a:ext cx="2916700" cy="3751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Shape 5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7650" y="1743221"/>
            <a:ext cx="2916700" cy="3768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Shape 5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40950" y="1743224"/>
            <a:ext cx="2916700" cy="376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EFEFE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/>
          <p:nvPr>
            <p:ph type="title"/>
          </p:nvPr>
        </p:nvSpPr>
        <p:spPr>
          <a:xfrm>
            <a:off x="762000" y="559677"/>
            <a:ext cx="3834000" cy="4952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Testing</a:t>
            </a:r>
          </a:p>
        </p:txBody>
      </p:sp>
      <p:sp>
        <p:nvSpPr>
          <p:cNvPr id="508" name="Shape 508"/>
          <p:cNvSpPr txBox="1"/>
          <p:nvPr>
            <p:ph idx="1" type="body"/>
          </p:nvPr>
        </p:nvSpPr>
        <p:spPr>
          <a:xfrm>
            <a:off x="4949125" y="4526400"/>
            <a:ext cx="6557100" cy="95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/>
              <a:t>Tour Guide: Senthil</a:t>
            </a:r>
          </a:p>
        </p:txBody>
      </p:sp>
      <p:pic>
        <p:nvPicPr>
          <p:cNvPr id="509" name="Shape 5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500" y="1547125"/>
            <a:ext cx="3004224" cy="2259702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Shape 510"/>
          <p:cNvSpPr txBox="1"/>
          <p:nvPr>
            <p:ph idx="1" type="body"/>
          </p:nvPr>
        </p:nvSpPr>
        <p:spPr>
          <a:xfrm>
            <a:off x="4949125" y="1838625"/>
            <a:ext cx="6557100" cy="167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/>
              <a:t>User: Thomas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600"/>
              <a:t>Restriction: VEGETARIAN</a:t>
            </a:r>
          </a:p>
        </p:txBody>
      </p:sp>
      <p:pic>
        <p:nvPicPr>
          <p:cNvPr descr="https://lh3.googleusercontent.com/fdOa8XOxAJwt53W22d0BMCtoBVIDdMiC-n_j8xrQxRgifcztJSFeHHrtgc5d8fBe36t_qJIKDE9TTJUmwpgq4J_VfwBdURTngk-CjNcIeMkvdtKKzxnQr_kSt3gm9s7J2LkqtSQ263Q" id="511" name="Shape 5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46149" y="3940199"/>
            <a:ext cx="2123699" cy="2123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wnload.png" id="512" name="Shape 5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87770" y="4354478"/>
            <a:ext cx="3004230" cy="250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EFEFE"/>
        </a:soli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/>
          <p:nvPr>
            <p:ph type="title"/>
          </p:nvPr>
        </p:nvSpPr>
        <p:spPr>
          <a:xfrm>
            <a:off x="762000" y="559677"/>
            <a:ext cx="3834000" cy="4952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Results</a:t>
            </a:r>
          </a:p>
          <a:p>
            <a:pPr lvl="0">
              <a:spcBef>
                <a:spcPts val="0"/>
              </a:spcBef>
              <a:buNone/>
            </a:pPr>
            <a:r>
              <a:rPr lang="en-US" sz="2400"/>
              <a:t>Things that worked: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rPr lang="en-US" sz="2400"/>
              <a:t>Things that didn’t: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rPr lang="en-US" sz="2400"/>
              <a:t>Take-aways</a:t>
            </a:r>
          </a:p>
        </p:txBody>
      </p:sp>
      <p:sp>
        <p:nvSpPr>
          <p:cNvPr id="518" name="Shape 518"/>
          <p:cNvSpPr txBox="1"/>
          <p:nvPr>
            <p:ph idx="1" type="body"/>
          </p:nvPr>
        </p:nvSpPr>
        <p:spPr>
          <a:xfrm>
            <a:off x="5145500" y="1210766"/>
            <a:ext cx="6248400" cy="565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>
                <a:latin typeface="Libre Baskerville"/>
                <a:ea typeface="Libre Baskerville"/>
                <a:cs typeface="Libre Baskerville"/>
                <a:sym typeface="Libre Baskerville"/>
              </a:rPr>
              <a:t>Culture Aspect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>
                <a:latin typeface="Libre Baskerville"/>
                <a:ea typeface="Libre Baskerville"/>
                <a:cs typeface="Libre Baskerville"/>
                <a:sym typeface="Libre Baskerville"/>
              </a:rPr>
              <a:t>Variety of Stops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240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>
                <a:latin typeface="Libre Baskerville"/>
                <a:ea typeface="Libre Baskerville"/>
                <a:cs typeface="Libre Baskerville"/>
                <a:sym typeface="Libre Baskerville"/>
              </a:rPr>
              <a:t>Limited Choice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>
                <a:latin typeface="Libre Baskerville"/>
                <a:ea typeface="Libre Baskerville"/>
                <a:cs typeface="Libre Baskerville"/>
                <a:sym typeface="Libre Baskerville"/>
              </a:rPr>
              <a:t>Price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>
                <a:latin typeface="Libre Baskerville"/>
                <a:ea typeface="Libre Baskerville"/>
                <a:cs typeface="Libre Baskerville"/>
                <a:sym typeface="Libre Baskerville"/>
              </a:rPr>
              <a:t>Food Quantity and Consistency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240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>
                <a:latin typeface="Libre Baskerville"/>
                <a:ea typeface="Libre Baskerville"/>
                <a:cs typeface="Libre Baskerville"/>
                <a:sym typeface="Libre Baskerville"/>
              </a:rPr>
              <a:t>Customization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>
                <a:latin typeface="Libre Baskerville"/>
                <a:ea typeface="Libre Baskerville"/>
                <a:cs typeface="Libre Baskerville"/>
                <a:sym typeface="Libre Baskerville"/>
              </a:rPr>
              <a:t>Verification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>
                <a:latin typeface="Libre Baskerville"/>
                <a:ea typeface="Libre Baskerville"/>
                <a:cs typeface="Libre Baskerville"/>
                <a:sym typeface="Libre Baskerville"/>
              </a:rPr>
              <a:t>Diversification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24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descr="download.png" id="519" name="Shape 5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7770" y="4354478"/>
            <a:ext cx="3004230" cy="250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762000" y="559677"/>
            <a:ext cx="3833905" cy="49524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Libre Baskerville"/>
              <a:buNone/>
            </a:pPr>
            <a:r>
              <a:rPr b="0" i="1" lang="en-US" sz="50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we met JESSICA,</a:t>
            </a:r>
            <a:br>
              <a:rPr b="0" i="1" lang="en-US" sz="50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  <a:r>
              <a:rPr b="0" i="1" lang="en-US" sz="50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 mother of a restricted eater</a:t>
            </a:r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4175" y="1884950"/>
            <a:ext cx="5715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EFEFE"/>
        </a:solid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/>
          <p:nvPr>
            <p:ph type="title"/>
          </p:nvPr>
        </p:nvSpPr>
        <p:spPr>
          <a:xfrm>
            <a:off x="762000" y="559677"/>
            <a:ext cx="3834000" cy="4952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Validity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/>
              <a:t>Substitutability: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-US" sz="2400"/>
              <a:t>Target User: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rPr lang="en-US" sz="2400"/>
              <a:t>Trust: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pic>
        <p:nvPicPr>
          <p:cNvPr descr="download.png" id="525" name="Shape 5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7770" y="4354478"/>
            <a:ext cx="3004230" cy="2503525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Shape 526"/>
          <p:cNvSpPr txBox="1"/>
          <p:nvPr>
            <p:ph type="title"/>
          </p:nvPr>
        </p:nvSpPr>
        <p:spPr>
          <a:xfrm>
            <a:off x="5432087" y="559677"/>
            <a:ext cx="3834000" cy="4952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i="0"/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i="0" sz="2400"/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i="0" sz="2400"/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i="0" sz="2400"/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i="0" sz="2400"/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i="0" sz="2400"/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i="0" sz="2400"/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i="0" sz="2400"/>
          </a:p>
        </p:txBody>
      </p:sp>
      <p:pic>
        <p:nvPicPr>
          <p:cNvPr descr="check.jpg" id="527" name="Shape 5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8948" y="2225123"/>
            <a:ext cx="839974" cy="754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ck.jpg" id="528" name="Shape 5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8948" y="1168623"/>
            <a:ext cx="839974" cy="754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t_ok_mark_clip_art_9056.jpg" id="529" name="Shape 5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6622" y="1168622"/>
            <a:ext cx="710125" cy="7101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t_ok_mark_clip_art_9056.jpg" id="530" name="Shape 5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3872" y="3452572"/>
            <a:ext cx="710125" cy="71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EFEFE"/>
        </a:solidFill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 txBox="1"/>
          <p:nvPr>
            <p:ph type="title"/>
          </p:nvPr>
        </p:nvSpPr>
        <p:spPr>
          <a:xfrm>
            <a:off x="762000" y="559677"/>
            <a:ext cx="3833905" cy="49524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Libre Baskerville"/>
              <a:buNone/>
            </a:pPr>
            <a:r>
              <a:rPr lang="en-US"/>
              <a:t>On-demand</a:t>
            </a:r>
            <a:r>
              <a:rPr b="0" i="1" lang="en-US" sz="50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Chefs</a:t>
            </a:r>
          </a:p>
        </p:txBody>
      </p:sp>
      <p:pic>
        <p:nvPicPr>
          <p:cNvPr descr="Favorite Chef Logo 1.jpg" id="536" name="Shape 536"/>
          <p:cNvPicPr preferRelativeResize="0"/>
          <p:nvPr/>
        </p:nvPicPr>
        <p:blipFill rotWithShape="1">
          <a:blip r:embed="rId3">
            <a:alphaModFix/>
          </a:blip>
          <a:srcRect b="0" l="0" r="74801" t="0"/>
          <a:stretch/>
        </p:blipFill>
        <p:spPr>
          <a:xfrm>
            <a:off x="5192925" y="19350"/>
            <a:ext cx="601807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EFEFE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 txBox="1"/>
          <p:nvPr>
            <p:ph type="title"/>
          </p:nvPr>
        </p:nvSpPr>
        <p:spPr>
          <a:xfrm>
            <a:off x="762000" y="559675"/>
            <a:ext cx="4074600" cy="4952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Assumptions</a:t>
            </a:r>
          </a:p>
        </p:txBody>
      </p:sp>
      <p:sp>
        <p:nvSpPr>
          <p:cNvPr id="542" name="Shape 542"/>
          <p:cNvSpPr txBox="1"/>
          <p:nvPr>
            <p:ph idx="1" type="body"/>
          </p:nvPr>
        </p:nvSpPr>
        <p:spPr>
          <a:xfrm>
            <a:off x="991125" y="1331075"/>
            <a:ext cx="10438800" cy="384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AutoNum type="arabicParenR"/>
            </a:pPr>
            <a:r>
              <a:rPr lang="en-US" sz="2400"/>
              <a:t>The ordering a chef to cook for you removes the burden associated the thinking, planning, and effort of the meal prep process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0"/>
              </a:spcBef>
              <a:buSzPct val="100000"/>
              <a:buAutoNum type="arabicParenR"/>
            </a:pPr>
            <a:r>
              <a:rPr lang="en-US" sz="2400"/>
              <a:t>The convenience of having someone else cook for you will make people okay with allowing a stranger into their kitchen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0"/>
              </a:spcBef>
              <a:buSzPct val="100000"/>
              <a:buAutoNum type="arabicParenR"/>
            </a:pPr>
            <a:r>
              <a:rPr lang="en-US" sz="2400"/>
              <a:t>People would use an on-call chef for day-to-day meals </a:t>
            </a:r>
          </a:p>
        </p:txBody>
      </p:sp>
      <p:pic>
        <p:nvPicPr>
          <p:cNvPr descr="Favorite Chef Logo 1.jpg" id="543" name="Shape 543"/>
          <p:cNvPicPr preferRelativeResize="0"/>
          <p:nvPr/>
        </p:nvPicPr>
        <p:blipFill rotWithShape="1">
          <a:blip r:embed="rId3">
            <a:alphaModFix/>
          </a:blip>
          <a:srcRect b="0" l="0" r="69446" t="0"/>
          <a:stretch/>
        </p:blipFill>
        <p:spPr>
          <a:xfrm>
            <a:off x="9881300" y="4686300"/>
            <a:ext cx="2310700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EFEFE"/>
        </a:solid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/>
          <p:nvPr>
            <p:ph type="title"/>
          </p:nvPr>
        </p:nvSpPr>
        <p:spPr>
          <a:xfrm>
            <a:off x="762000" y="559675"/>
            <a:ext cx="4038600" cy="4952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Construction</a:t>
            </a:r>
          </a:p>
        </p:txBody>
      </p:sp>
      <p:pic>
        <p:nvPicPr>
          <p:cNvPr descr="Favorite Chef Logo 1.jpg" id="549" name="Shape 549"/>
          <p:cNvPicPr preferRelativeResize="0"/>
          <p:nvPr/>
        </p:nvPicPr>
        <p:blipFill rotWithShape="1">
          <a:blip r:embed="rId3">
            <a:alphaModFix/>
          </a:blip>
          <a:srcRect b="0" l="0" r="69446" t="0"/>
          <a:stretch/>
        </p:blipFill>
        <p:spPr>
          <a:xfrm>
            <a:off x="9881300" y="4686300"/>
            <a:ext cx="2310700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Shape 550"/>
          <p:cNvPicPr preferRelativeResize="0"/>
          <p:nvPr/>
        </p:nvPicPr>
        <p:blipFill rotWithShape="1">
          <a:blip r:embed="rId4">
            <a:alphaModFix/>
          </a:blip>
          <a:srcRect b="2298" l="2877" r="3708" t="2716"/>
          <a:stretch/>
        </p:blipFill>
        <p:spPr>
          <a:xfrm>
            <a:off x="5627075" y="1502674"/>
            <a:ext cx="3772699" cy="495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Shape 551"/>
          <p:cNvPicPr preferRelativeResize="0"/>
          <p:nvPr/>
        </p:nvPicPr>
        <p:blipFill rotWithShape="1">
          <a:blip r:embed="rId5">
            <a:alphaModFix/>
          </a:blip>
          <a:srcRect b="3439" l="3372" r="3213" t="2848"/>
          <a:stretch/>
        </p:blipFill>
        <p:spPr>
          <a:xfrm>
            <a:off x="1372850" y="1502674"/>
            <a:ext cx="3772700" cy="400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EFEFE"/>
        </a:solid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 txBox="1"/>
          <p:nvPr>
            <p:ph type="title"/>
          </p:nvPr>
        </p:nvSpPr>
        <p:spPr>
          <a:xfrm>
            <a:off x="762000" y="559677"/>
            <a:ext cx="3834000" cy="4952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Testing</a:t>
            </a:r>
          </a:p>
        </p:txBody>
      </p:sp>
      <p:pic>
        <p:nvPicPr>
          <p:cNvPr descr="Favorite Chef Logo 1.jpg" id="557" name="Shape 557"/>
          <p:cNvPicPr preferRelativeResize="0"/>
          <p:nvPr/>
        </p:nvPicPr>
        <p:blipFill rotWithShape="1">
          <a:blip r:embed="rId3">
            <a:alphaModFix/>
          </a:blip>
          <a:srcRect b="0" l="0" r="69446" t="0"/>
          <a:stretch/>
        </p:blipFill>
        <p:spPr>
          <a:xfrm>
            <a:off x="9881300" y="4686300"/>
            <a:ext cx="2310700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Shape 5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0637" y="3142850"/>
            <a:ext cx="2647950" cy="35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Shape 5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125" y="1640175"/>
            <a:ext cx="2943225" cy="39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Shape 5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68675" y="353825"/>
            <a:ext cx="2943225" cy="391477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Shape 561"/>
          <p:cNvSpPr txBox="1"/>
          <p:nvPr>
            <p:ph idx="1" type="body"/>
          </p:nvPr>
        </p:nvSpPr>
        <p:spPr>
          <a:xfrm>
            <a:off x="2546050" y="1313737"/>
            <a:ext cx="6557100" cy="167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3600"/>
              <a:t>User: Kelsey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US" sz="3600"/>
              <a:t>Restriction: VEGETARIAN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EFEFE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 txBox="1"/>
          <p:nvPr>
            <p:ph type="title"/>
          </p:nvPr>
        </p:nvSpPr>
        <p:spPr>
          <a:xfrm>
            <a:off x="762000" y="559677"/>
            <a:ext cx="3834000" cy="4952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Testing</a:t>
            </a:r>
          </a:p>
        </p:txBody>
      </p:sp>
      <p:pic>
        <p:nvPicPr>
          <p:cNvPr descr="Favorite Chef Logo 1.jpg" id="567" name="Shape 567"/>
          <p:cNvPicPr preferRelativeResize="0"/>
          <p:nvPr/>
        </p:nvPicPr>
        <p:blipFill rotWithShape="1">
          <a:blip r:embed="rId3">
            <a:alphaModFix/>
          </a:blip>
          <a:srcRect b="0" l="0" r="69446" t="0"/>
          <a:stretch/>
        </p:blipFill>
        <p:spPr>
          <a:xfrm>
            <a:off x="9881300" y="4686300"/>
            <a:ext cx="2310700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0114.JPG" id="568" name="Shape 5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105" y="2436480"/>
            <a:ext cx="4416274" cy="3294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0104.JPG" id="569" name="Shape 5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98600" y="565425"/>
            <a:ext cx="3351450" cy="2522099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Shape 570"/>
          <p:cNvSpPr txBox="1"/>
          <p:nvPr>
            <p:ph idx="1" type="body"/>
          </p:nvPr>
        </p:nvSpPr>
        <p:spPr>
          <a:xfrm>
            <a:off x="5634900" y="2723037"/>
            <a:ext cx="6557100" cy="167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/>
              <a:t>User: Jo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600"/>
              <a:t>Restriction: mother of 2 HYPER-ALLERGIC children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EFEFE"/>
        </a:solid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 txBox="1"/>
          <p:nvPr>
            <p:ph type="title"/>
          </p:nvPr>
        </p:nvSpPr>
        <p:spPr>
          <a:xfrm>
            <a:off x="762000" y="559677"/>
            <a:ext cx="3834000" cy="4952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Results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/>
              <a:t>Things that worked: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-US" sz="2400"/>
              <a:t>Things that didn’t: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-US" sz="2400"/>
              <a:t>Take-aways</a:t>
            </a:r>
          </a:p>
        </p:txBody>
      </p:sp>
      <p:sp>
        <p:nvSpPr>
          <p:cNvPr id="576" name="Shape 576"/>
          <p:cNvSpPr txBox="1"/>
          <p:nvPr>
            <p:ph type="title"/>
          </p:nvPr>
        </p:nvSpPr>
        <p:spPr>
          <a:xfrm>
            <a:off x="4672200" y="559675"/>
            <a:ext cx="4983300" cy="4952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i="0"/>
          </a:p>
          <a:p>
            <a:pPr lvl="0" rtl="0" algn="l">
              <a:spcBef>
                <a:spcPts val="0"/>
              </a:spcBef>
              <a:buNone/>
            </a:pPr>
            <a:r>
              <a:rPr i="0" lang="en-US" sz="2400"/>
              <a:t>Presentation</a:t>
            </a:r>
          </a:p>
          <a:p>
            <a:pPr lvl="0" rtl="0" algn="l">
              <a:spcBef>
                <a:spcPts val="0"/>
              </a:spcBef>
              <a:buNone/>
            </a:pPr>
            <a:r>
              <a:rPr i="0" lang="en-US" sz="2400"/>
              <a:t>User Chef Interaction</a:t>
            </a:r>
          </a:p>
          <a:p>
            <a:pPr lvl="0" rtl="0" algn="l">
              <a:spcBef>
                <a:spcPts val="0"/>
              </a:spcBef>
              <a:buNone/>
            </a:pPr>
            <a:r>
              <a:rPr i="0" lang="en-US" sz="2400"/>
              <a:t>Star Ratings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i="0" sz="2400"/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i="0" sz="2400"/>
          </a:p>
          <a:p>
            <a:pPr lvl="0" rtl="0" algn="l">
              <a:spcBef>
                <a:spcPts val="0"/>
              </a:spcBef>
              <a:buNone/>
            </a:pPr>
            <a:r>
              <a:rPr i="0" lang="en-US" sz="2400"/>
              <a:t>Lacked Information</a:t>
            </a:r>
          </a:p>
          <a:p>
            <a:pPr lvl="0" rtl="0" algn="l">
              <a:spcBef>
                <a:spcPts val="0"/>
              </a:spcBef>
              <a:buNone/>
            </a:pPr>
            <a:r>
              <a:rPr i="0" lang="en-US" sz="2400"/>
              <a:t>Optionality and Searchability</a:t>
            </a:r>
          </a:p>
          <a:p>
            <a:pPr lvl="0" rtl="0" algn="l">
              <a:spcBef>
                <a:spcPts val="0"/>
              </a:spcBef>
              <a:buNone/>
            </a:pPr>
            <a:r>
              <a:rPr i="0" lang="en-US" sz="2400"/>
              <a:t>Privacy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i="0" sz="2400"/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i="0" sz="2400"/>
          </a:p>
          <a:p>
            <a:pPr lvl="0" rtl="0" algn="l">
              <a:spcBef>
                <a:spcPts val="0"/>
              </a:spcBef>
              <a:buNone/>
            </a:pPr>
            <a:r>
              <a:rPr i="0" lang="en-US" sz="2400"/>
              <a:t>Price and Rating Sensitivity</a:t>
            </a:r>
          </a:p>
          <a:p>
            <a:pPr lvl="0" rtl="0" algn="l">
              <a:spcBef>
                <a:spcPts val="0"/>
              </a:spcBef>
              <a:buNone/>
            </a:pPr>
            <a:r>
              <a:rPr i="0" lang="en-US" sz="2400"/>
              <a:t>Framing Matters</a:t>
            </a:r>
          </a:p>
          <a:p>
            <a:pPr lvl="0" rtl="0" algn="l">
              <a:spcBef>
                <a:spcPts val="0"/>
              </a:spcBef>
              <a:buNone/>
            </a:pPr>
            <a:r>
              <a:rPr i="0" lang="en-US" sz="2400"/>
              <a:t>Target User Matters</a:t>
            </a:r>
          </a:p>
          <a:p>
            <a:pPr lvl="0" rtl="0" algn="l">
              <a:spcBef>
                <a:spcPts val="0"/>
              </a:spcBef>
              <a:buNone/>
            </a:pPr>
            <a:r>
              <a:rPr i="0" lang="en-US" sz="2400"/>
              <a:t>Verification</a:t>
            </a:r>
          </a:p>
        </p:txBody>
      </p:sp>
      <p:pic>
        <p:nvPicPr>
          <p:cNvPr descr="Favorite Chef Logo 1.jpg" id="577" name="Shape 577"/>
          <p:cNvPicPr preferRelativeResize="0"/>
          <p:nvPr/>
        </p:nvPicPr>
        <p:blipFill rotWithShape="1">
          <a:blip r:embed="rId3">
            <a:alphaModFix/>
          </a:blip>
          <a:srcRect b="0" l="0" r="69446" t="0"/>
          <a:stretch/>
        </p:blipFill>
        <p:spPr>
          <a:xfrm>
            <a:off x="9881300" y="4686300"/>
            <a:ext cx="2310700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EFEFE"/>
        </a:solid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 txBox="1"/>
          <p:nvPr>
            <p:ph type="title"/>
          </p:nvPr>
        </p:nvSpPr>
        <p:spPr>
          <a:xfrm>
            <a:off x="762000" y="559677"/>
            <a:ext cx="3834000" cy="4952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Validity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-US" sz="2400"/>
              <a:t>Less Burdensome: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-US" sz="2400"/>
              <a:t>Privacy: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-US" sz="2400"/>
              <a:t>Type of Use: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pic>
        <p:nvPicPr>
          <p:cNvPr descr="Favorite Chef Logo 1.jpg" id="583" name="Shape 583"/>
          <p:cNvPicPr preferRelativeResize="0"/>
          <p:nvPr/>
        </p:nvPicPr>
        <p:blipFill rotWithShape="1">
          <a:blip r:embed="rId3">
            <a:alphaModFix/>
          </a:blip>
          <a:srcRect b="0" l="0" r="69446" t="0"/>
          <a:stretch/>
        </p:blipFill>
        <p:spPr>
          <a:xfrm>
            <a:off x="9881300" y="4686300"/>
            <a:ext cx="2310700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t_ok_mark_clip_art_9056.jpg" id="584" name="Shape 5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6622" y="1438122"/>
            <a:ext cx="710125" cy="7101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t_ok_mark_clip_art_9056.jpg" id="585" name="Shape 5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6622" y="2674972"/>
            <a:ext cx="710125" cy="710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t_ok_mark_clip_art_9056.jpg" id="586" name="Shape 5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6622" y="3800322"/>
            <a:ext cx="710125" cy="710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ck.jpg" id="587" name="Shape 5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8948" y="2587573"/>
            <a:ext cx="839974" cy="754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ck.jpg" id="588" name="Shape 5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8948" y="1415748"/>
            <a:ext cx="839974" cy="754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ck.jpg" id="589" name="Shape 5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8948" y="3777948"/>
            <a:ext cx="839974" cy="75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 txBox="1"/>
          <p:nvPr>
            <p:ph type="title"/>
          </p:nvPr>
        </p:nvSpPr>
        <p:spPr>
          <a:xfrm>
            <a:off x="697825" y="4421825"/>
            <a:ext cx="4074600" cy="49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Libre Baskerville"/>
              <a:buNone/>
            </a:pPr>
            <a:r>
              <a:rPr b="0" i="1" lang="en-US" sz="50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Group “Dieting”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 txBox="1"/>
          <p:nvPr>
            <p:ph type="title"/>
          </p:nvPr>
        </p:nvSpPr>
        <p:spPr>
          <a:xfrm>
            <a:off x="762000" y="559675"/>
            <a:ext cx="4074600" cy="4952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Assumptions</a:t>
            </a:r>
          </a:p>
        </p:txBody>
      </p:sp>
      <p:pic>
        <p:nvPicPr>
          <p:cNvPr descr="hdr_img_cancer_support.jpg" id="600" name="Shape 6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7400" y="4705184"/>
            <a:ext cx="4074600" cy="2152817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Shape 601"/>
          <p:cNvSpPr txBox="1"/>
          <p:nvPr>
            <p:ph idx="1" type="body"/>
          </p:nvPr>
        </p:nvSpPr>
        <p:spPr>
          <a:xfrm>
            <a:off x="993250" y="1363575"/>
            <a:ext cx="10164900" cy="565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93700" lvl="0" marL="457200" rtl="0">
              <a:lnSpc>
                <a:spcPct val="100000"/>
              </a:lnSpc>
              <a:spcBef>
                <a:spcPts val="0"/>
              </a:spcBef>
              <a:buSzPct val="100000"/>
              <a:buAutoNum type="arabicParenR"/>
            </a:pPr>
            <a:r>
              <a:rPr lang="en-US" sz="2600"/>
              <a:t>Restricted eaters want to find others like them to help them stay motivated and set goals for their diet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2600"/>
          </a:p>
          <a:p>
            <a:pPr indent="-393700" lvl="0" marL="457200" rtl="0">
              <a:lnSpc>
                <a:spcPct val="100000"/>
              </a:lnSpc>
              <a:spcBef>
                <a:spcPts val="0"/>
              </a:spcBef>
              <a:buSzPct val="100000"/>
              <a:buAutoNum type="arabicParenR"/>
            </a:pPr>
            <a:r>
              <a:rPr lang="en-US" sz="2600"/>
              <a:t>Setting and achieving goals and diets is easier and more fun with a group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2600"/>
          </a:p>
          <a:p>
            <a:pPr indent="-393700" lvl="0" marL="457200" rtl="0">
              <a:lnSpc>
                <a:spcPct val="100000"/>
              </a:lnSpc>
              <a:spcBef>
                <a:spcPts val="0"/>
              </a:spcBef>
              <a:buSzPct val="100000"/>
              <a:buAutoNum type="arabicParenR"/>
            </a:pPr>
            <a:r>
              <a:rPr lang="en-US" sz="2600"/>
              <a:t>Restricted eaters want a better way to set and achieve their diet needs and/or goals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762000" y="559677"/>
            <a:ext cx="3833905" cy="49524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Libre Baskerville"/>
              <a:buNone/>
            </a:pPr>
            <a:r>
              <a:rPr b="0" i="1" lang="en-US" sz="45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We were AMAZED to learn</a:t>
            </a:r>
            <a:br>
              <a:rPr b="0" i="1" lang="en-US" sz="45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  <a:br>
              <a:rPr b="0" i="1" lang="en-US" sz="45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  <a:r>
              <a:rPr b="0" i="1" lang="en-US" sz="45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it would be GAME CHANGING if</a:t>
            </a:r>
          </a:p>
        </p:txBody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5181600" y="578531"/>
            <a:ext cx="6248398" cy="1533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Arial"/>
              <a:buNone/>
            </a:pPr>
            <a:r>
              <a:rPr b="0" i="0" lang="en-US" sz="2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That the diet restrictions of a someone she loves could cause a person to experience so much </a:t>
            </a:r>
            <a:r>
              <a:rPr b="1" i="0" lang="en-US" sz="2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fear</a:t>
            </a:r>
            <a:r>
              <a:rPr b="0" i="0" lang="en-US" sz="2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and turn</a:t>
            </a:r>
            <a:r>
              <a:rPr lang="en-US"/>
              <a:t> </a:t>
            </a:r>
            <a:r>
              <a:rPr b="0" i="0" lang="en-US" sz="2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getting a meal into a </a:t>
            </a:r>
            <a:r>
              <a:rPr b="1" i="0" lang="en-US" sz="2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stressful</a:t>
            </a:r>
            <a:r>
              <a:rPr b="0" i="0" lang="en-US" sz="2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i="0" lang="en-US" sz="2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emotionally taxing</a:t>
            </a:r>
            <a:r>
              <a:rPr b="0" i="0" lang="en-US" sz="2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endeavor</a:t>
            </a:r>
          </a:p>
        </p:txBody>
      </p:sp>
      <p:sp>
        <p:nvSpPr>
          <p:cNvPr id="145" name="Shape 145"/>
          <p:cNvSpPr txBox="1"/>
          <p:nvPr/>
        </p:nvSpPr>
        <p:spPr>
          <a:xfrm>
            <a:off x="5181600" y="3350150"/>
            <a:ext cx="6248400" cy="15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Arial"/>
              <a:buNone/>
            </a:pPr>
            <a:r>
              <a:rPr b="0" i="0" lang="en-US" sz="2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Eating didn’t have to be the most stressful part of a person’s affected by a restricted diet day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EFEFE"/>
        </a:solidFill>
      </p:bgPr>
    </p:bg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 txBox="1"/>
          <p:nvPr>
            <p:ph type="title"/>
          </p:nvPr>
        </p:nvSpPr>
        <p:spPr>
          <a:xfrm>
            <a:off x="762000" y="559675"/>
            <a:ext cx="4038600" cy="4952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Construction</a:t>
            </a:r>
          </a:p>
        </p:txBody>
      </p:sp>
      <p:pic>
        <p:nvPicPr>
          <p:cNvPr descr="hdr_img_cancer_support.jpg" id="607" name="Shape 6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7400" y="4705184"/>
            <a:ext cx="4074600" cy="2152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Shape 608"/>
          <p:cNvPicPr preferRelativeResize="0"/>
          <p:nvPr/>
        </p:nvPicPr>
        <p:blipFill rotWithShape="1">
          <a:blip r:embed="rId4">
            <a:alphaModFix/>
          </a:blip>
          <a:srcRect b="2695" l="0" r="0" t="0"/>
          <a:stretch/>
        </p:blipFill>
        <p:spPr>
          <a:xfrm>
            <a:off x="316850" y="1542650"/>
            <a:ext cx="3184999" cy="37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Shape 609"/>
          <p:cNvPicPr preferRelativeResize="0"/>
          <p:nvPr/>
        </p:nvPicPr>
        <p:blipFill rotWithShape="1">
          <a:blip r:embed="rId5">
            <a:alphaModFix/>
          </a:blip>
          <a:srcRect b="2723" l="0" r="0" t="0"/>
          <a:stretch/>
        </p:blipFill>
        <p:spPr>
          <a:xfrm>
            <a:off x="3278550" y="1757625"/>
            <a:ext cx="2785574" cy="3342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Shape 6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0700" y="1757624"/>
            <a:ext cx="2647217" cy="291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Shape 6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78725" y="1789300"/>
            <a:ext cx="3596423" cy="291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EFEFE"/>
        </a:solid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 txBox="1"/>
          <p:nvPr>
            <p:ph type="title"/>
          </p:nvPr>
        </p:nvSpPr>
        <p:spPr>
          <a:xfrm>
            <a:off x="762000" y="559675"/>
            <a:ext cx="4038600" cy="4952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Testing</a:t>
            </a:r>
          </a:p>
        </p:txBody>
      </p:sp>
      <p:pic>
        <p:nvPicPr>
          <p:cNvPr descr="hdr_img_cancer_support.jpg" id="617" name="Shape 6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7400" y="4705184"/>
            <a:ext cx="4074600" cy="2152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Shape 6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999" y="2240474"/>
            <a:ext cx="5059025" cy="284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Shape 6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4825" y="395050"/>
            <a:ext cx="4746774" cy="267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Shape 6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94850" y="2240475"/>
            <a:ext cx="3127114" cy="350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Shape 6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97800" y="395050"/>
            <a:ext cx="2807774" cy="3018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Shape 622"/>
          <p:cNvSpPr txBox="1"/>
          <p:nvPr>
            <p:ph idx="1" type="body"/>
          </p:nvPr>
        </p:nvSpPr>
        <p:spPr>
          <a:xfrm>
            <a:off x="6059775" y="3248075"/>
            <a:ext cx="6557100" cy="167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/>
              <a:t>User: Jessica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600"/>
              <a:t>Restriction: VEGETARIAN, MILK ALLERGY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EFEFE"/>
        </a:solidFill>
      </p:bgPr>
    </p:bg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 txBox="1"/>
          <p:nvPr>
            <p:ph type="title"/>
          </p:nvPr>
        </p:nvSpPr>
        <p:spPr>
          <a:xfrm>
            <a:off x="762000" y="559677"/>
            <a:ext cx="3834000" cy="4952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Results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/>
              <a:t>Things that worked: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-US" sz="2400"/>
              <a:t>Things that didn’t: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-US" sz="2400"/>
              <a:t>Take-aways</a:t>
            </a:r>
          </a:p>
        </p:txBody>
      </p:sp>
      <p:pic>
        <p:nvPicPr>
          <p:cNvPr descr="hdr_img_cancer_support.jpg" id="628" name="Shape 6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7400" y="4705184"/>
            <a:ext cx="4074600" cy="2152817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Shape 629"/>
          <p:cNvSpPr txBox="1"/>
          <p:nvPr>
            <p:ph type="title"/>
          </p:nvPr>
        </p:nvSpPr>
        <p:spPr>
          <a:xfrm>
            <a:off x="4672200" y="559675"/>
            <a:ext cx="4184100" cy="4952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i="0"/>
          </a:p>
          <a:p>
            <a:pPr lvl="0" rtl="0" algn="l">
              <a:spcBef>
                <a:spcPts val="0"/>
              </a:spcBef>
              <a:buNone/>
            </a:pPr>
            <a:r>
              <a:rPr i="0" lang="en-US" sz="2400"/>
              <a:t>Easy and Intuitive</a:t>
            </a:r>
          </a:p>
          <a:p>
            <a:pPr lvl="0" rtl="0" algn="l">
              <a:spcBef>
                <a:spcPts val="0"/>
              </a:spcBef>
              <a:buNone/>
            </a:pPr>
            <a:r>
              <a:rPr i="0" lang="en-US" sz="2400"/>
              <a:t>Communication</a:t>
            </a:r>
          </a:p>
          <a:p>
            <a:pPr lvl="0" rtl="0" algn="l">
              <a:spcBef>
                <a:spcPts val="0"/>
              </a:spcBef>
              <a:buNone/>
            </a:pPr>
            <a:r>
              <a:rPr i="0" lang="en-US" sz="2400"/>
              <a:t>Goals Setting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i="0" sz="2400"/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i="0" sz="2400"/>
          </a:p>
          <a:p>
            <a:pPr lvl="0" rtl="0" algn="l">
              <a:spcBef>
                <a:spcPts val="0"/>
              </a:spcBef>
              <a:buNone/>
            </a:pPr>
            <a:r>
              <a:rPr i="0" lang="en-US" sz="2400"/>
              <a:t>Time Commitment</a:t>
            </a:r>
          </a:p>
          <a:p>
            <a:pPr lvl="0" rtl="0" algn="l">
              <a:spcBef>
                <a:spcPts val="0"/>
              </a:spcBef>
              <a:buNone/>
            </a:pPr>
            <a:r>
              <a:rPr i="0" lang="en-US" sz="2400"/>
              <a:t>Diet Selection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i="0" sz="2400"/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i="0" sz="2400"/>
          </a:p>
          <a:p>
            <a:pPr lvl="0" rtl="0" algn="l">
              <a:spcBef>
                <a:spcPts val="0"/>
              </a:spcBef>
              <a:buNone/>
            </a:pPr>
            <a:r>
              <a:rPr i="0" lang="en-US" sz="2400"/>
              <a:t>Between User Interaction</a:t>
            </a:r>
          </a:p>
          <a:p>
            <a:pPr lvl="0" rtl="0" algn="l">
              <a:spcBef>
                <a:spcPts val="0"/>
              </a:spcBef>
              <a:buNone/>
            </a:pPr>
            <a:r>
              <a:rPr i="0" lang="en-US" sz="2400"/>
              <a:t>More Guidance</a:t>
            </a:r>
          </a:p>
          <a:p>
            <a:pPr lvl="0" rtl="0" algn="l">
              <a:spcBef>
                <a:spcPts val="0"/>
              </a:spcBef>
              <a:buNone/>
            </a:pPr>
            <a:r>
              <a:rPr i="0" lang="en-US" sz="2400"/>
              <a:t>Frequency and Type of Use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EFEFE"/>
        </a:solidFill>
      </p:bgPr>
    </p:bg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 txBox="1"/>
          <p:nvPr>
            <p:ph type="title"/>
          </p:nvPr>
        </p:nvSpPr>
        <p:spPr>
          <a:xfrm>
            <a:off x="762000" y="559677"/>
            <a:ext cx="3834000" cy="4952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Validity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/>
              <a:t>Meet and Diet w/ Peers: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-US" sz="2400"/>
              <a:t>Fun and Easy: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-US" sz="2400"/>
              <a:t>Importance of Goal Setting: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635" name="Shape 635"/>
          <p:cNvSpPr txBox="1"/>
          <p:nvPr>
            <p:ph type="title"/>
          </p:nvPr>
        </p:nvSpPr>
        <p:spPr>
          <a:xfrm>
            <a:off x="5432087" y="559677"/>
            <a:ext cx="3834000" cy="4952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i="0"/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i="0" sz="2400"/>
          </a:p>
        </p:txBody>
      </p:sp>
      <p:pic>
        <p:nvPicPr>
          <p:cNvPr descr="hdr_img_cancer_support.jpg" id="636" name="Shape 6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7400" y="4705184"/>
            <a:ext cx="4074600" cy="21528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ck.jpg" id="637" name="Shape 6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8948" y="2529923"/>
            <a:ext cx="839974" cy="754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ck.jpg" id="638" name="Shape 6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8948" y="1170673"/>
            <a:ext cx="839974" cy="754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t_ok_mark_clip_art_9056.jpg" id="639" name="Shape 6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3872" y="3983897"/>
            <a:ext cx="710125" cy="710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t_ok_mark_clip_art_9056.jpg" id="640" name="Shape 6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9797" y="1193047"/>
            <a:ext cx="710125" cy="71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 txBox="1"/>
          <p:nvPr>
            <p:ph type="ctrTitle"/>
          </p:nvPr>
        </p:nvSpPr>
        <p:spPr>
          <a:xfrm>
            <a:off x="1088925" y="1143300"/>
            <a:ext cx="8342700" cy="42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buClr>
                <a:schemeClr val="lt2"/>
              </a:buClr>
              <a:buSzPct val="25000"/>
              <a:buFont typeface="Libre Baskerville"/>
              <a:buNone/>
            </a:pPr>
            <a:r>
              <a:rPr lang="en-US"/>
              <a:t>Take-aways and New Assumptions</a:t>
            </a:r>
          </a:p>
        </p:txBody>
      </p:sp>
      <p:sp>
        <p:nvSpPr>
          <p:cNvPr id="646" name="Shape 646"/>
          <p:cNvSpPr txBox="1"/>
          <p:nvPr>
            <p:ph idx="1" type="subTitle"/>
          </p:nvPr>
        </p:nvSpPr>
        <p:spPr>
          <a:xfrm>
            <a:off x="1088913" y="5537925"/>
            <a:ext cx="7034362" cy="7063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buClr>
                <a:schemeClr val="lt2"/>
              </a:buClr>
              <a:buSzPct val="25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 txBox="1"/>
          <p:nvPr>
            <p:ph type="ctrTitle"/>
          </p:nvPr>
        </p:nvSpPr>
        <p:spPr>
          <a:xfrm>
            <a:off x="575237" y="796392"/>
            <a:ext cx="7034400" cy="42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81000" lvl="0" marL="457200" marR="0" rtl="0">
              <a:lnSpc>
                <a:spcPct val="85000"/>
              </a:lnSpc>
              <a:spcBef>
                <a:spcPts val="0"/>
              </a:spcBef>
              <a:buClr>
                <a:srgbClr val="000000"/>
              </a:buClr>
              <a:buSzPct val="100000"/>
              <a:buAutoNum type="arabicParenR"/>
            </a:pPr>
            <a:r>
              <a:rPr i="0" lang="en-US" sz="2400">
                <a:solidFill>
                  <a:srgbClr val="000000"/>
                </a:solidFill>
              </a:rPr>
              <a:t>People really care about interacting with people who have shared restrictions and experiences</a:t>
            </a:r>
          </a:p>
          <a:p>
            <a:pPr indent="-381000" lvl="0" marL="457200" marR="0" rtl="0">
              <a:lnSpc>
                <a:spcPct val="85000"/>
              </a:lnSpc>
              <a:spcBef>
                <a:spcPts val="0"/>
              </a:spcBef>
              <a:buClr>
                <a:srgbClr val="000000"/>
              </a:buClr>
              <a:buSzPct val="100000"/>
              <a:buAutoNum type="arabicParenR"/>
            </a:pPr>
            <a:r>
              <a:rPr i="0" lang="en-US" sz="2400">
                <a:solidFill>
                  <a:srgbClr val="000000"/>
                </a:solidFill>
              </a:rPr>
              <a:t>People don’t like constraints</a:t>
            </a:r>
          </a:p>
          <a:p>
            <a:pPr indent="-381000" lvl="0" marL="457200" marR="0" rtl="0">
              <a:lnSpc>
                <a:spcPct val="85000"/>
              </a:lnSpc>
              <a:spcBef>
                <a:spcPts val="0"/>
              </a:spcBef>
              <a:buClr>
                <a:srgbClr val="000000"/>
              </a:buClr>
              <a:buSzPct val="100000"/>
              <a:buAutoNum type="arabicParenR"/>
            </a:pPr>
            <a:r>
              <a:rPr i="0" lang="en-US" sz="2400">
                <a:solidFill>
                  <a:srgbClr val="000000"/>
                </a:solidFill>
              </a:rPr>
              <a:t>TRUST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  <a:buAutoNum type="arabicParenR"/>
            </a:pPr>
            <a:r>
              <a:rPr i="0" lang="en-US" sz="2400">
                <a:solidFill>
                  <a:schemeClr val="dk1"/>
                </a:solidFill>
              </a:rPr>
              <a:t>Our focus still was not narrow enough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 txBox="1"/>
          <p:nvPr>
            <p:ph type="ctrTitle"/>
          </p:nvPr>
        </p:nvSpPr>
        <p:spPr>
          <a:xfrm>
            <a:off x="1088925" y="1143300"/>
            <a:ext cx="8342700" cy="42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buClr>
                <a:schemeClr val="lt2"/>
              </a:buClr>
              <a:buSzPct val="25000"/>
              <a:buFont typeface="Libre Baskerville"/>
              <a:buNone/>
            </a:pPr>
            <a:r>
              <a:rPr lang="en-US"/>
              <a:t>Thank You</a:t>
            </a:r>
          </a:p>
        </p:txBody>
      </p:sp>
      <p:sp>
        <p:nvSpPr>
          <p:cNvPr id="657" name="Shape 657"/>
          <p:cNvSpPr txBox="1"/>
          <p:nvPr>
            <p:ph idx="1" type="subTitle"/>
          </p:nvPr>
        </p:nvSpPr>
        <p:spPr>
          <a:xfrm>
            <a:off x="1088913" y="5537925"/>
            <a:ext cx="70344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buClr>
                <a:schemeClr val="lt2"/>
              </a:buClr>
              <a:buSzPct val="25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 txBox="1"/>
          <p:nvPr>
            <p:ph type="ctrTitle"/>
          </p:nvPr>
        </p:nvSpPr>
        <p:spPr>
          <a:xfrm>
            <a:off x="1088912" y="1143292"/>
            <a:ext cx="7034400" cy="426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Index</a:t>
            </a:r>
          </a:p>
        </p:txBody>
      </p:sp>
      <p:sp>
        <p:nvSpPr>
          <p:cNvPr id="663" name="Shape 663"/>
          <p:cNvSpPr txBox="1"/>
          <p:nvPr>
            <p:ph idx="1" type="subTitle"/>
          </p:nvPr>
        </p:nvSpPr>
        <p:spPr>
          <a:xfrm>
            <a:off x="1088913" y="5537925"/>
            <a:ext cx="7034400" cy="706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/>
          <p:nvPr>
            <p:ph type="title"/>
          </p:nvPr>
        </p:nvSpPr>
        <p:spPr>
          <a:xfrm>
            <a:off x="719850" y="860475"/>
            <a:ext cx="10752300" cy="49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Libre Baskerville"/>
              <a:buNone/>
            </a:pPr>
            <a:r>
              <a:rPr b="1" i="1" lang="en-US" sz="9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New POV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 txBox="1"/>
          <p:nvPr>
            <p:ph type="title"/>
          </p:nvPr>
        </p:nvSpPr>
        <p:spPr>
          <a:xfrm>
            <a:off x="762000" y="559677"/>
            <a:ext cx="3834000" cy="49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Libre Baskerville"/>
              <a:buNone/>
            </a:pPr>
            <a:r>
              <a:rPr b="0" i="1" lang="en-US" sz="50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Madison</a:t>
            </a:r>
            <a:br>
              <a:rPr b="0" i="1" lang="en-US" sz="50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</a:p>
        </p:txBody>
      </p:sp>
      <p:sp>
        <p:nvSpPr>
          <p:cNvPr id="674" name="Shape 674"/>
          <p:cNvSpPr txBox="1"/>
          <p:nvPr>
            <p:ph idx="1" type="body"/>
          </p:nvPr>
        </p:nvSpPr>
        <p:spPr>
          <a:xfrm>
            <a:off x="5181600" y="1555421"/>
            <a:ext cx="6248400" cy="46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Arial"/>
              <a:buNone/>
            </a:pPr>
            <a:r>
              <a:rPr b="0" i="0" lang="en-US" sz="2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Vegetarian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Arial"/>
              <a:buNone/>
            </a:pPr>
            <a:r>
              <a:rPr lang="en-US" sz="2800"/>
              <a:t>Professional volleyball player in Sweden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Arial"/>
              <a:buNone/>
            </a:pPr>
            <a:r>
              <a:rPr lang="en-US" sz="2800"/>
              <a:t>Stanford Graduate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Arial"/>
              <a:buNone/>
            </a:pPr>
            <a:r>
              <a:rPr lang="en-US" sz="2800"/>
              <a:t>23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Arial"/>
              <a:buNone/>
            </a:pPr>
            <a:r>
              <a:rPr lang="en-US" sz="2800"/>
              <a:t>From Los Angeles, California</a:t>
            </a:r>
          </a:p>
        </p:txBody>
      </p:sp>
      <p:sp>
        <p:nvSpPr>
          <p:cNvPr id="675" name="Shape 675"/>
          <p:cNvSpPr/>
          <p:nvPr/>
        </p:nvSpPr>
        <p:spPr>
          <a:xfrm>
            <a:off x="881745" y="1555423"/>
            <a:ext cx="3714300" cy="42231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0738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6" name="Shape 6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775" y="1996974"/>
            <a:ext cx="3340099" cy="334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0" y="595777"/>
            <a:ext cx="3834000" cy="49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Libre Baskerville"/>
              <a:buNone/>
            </a:pPr>
            <a:r>
              <a:rPr b="0" i="1" lang="en-US" sz="50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Where’s Jessica?</a:t>
            </a:r>
            <a:br>
              <a:rPr b="0" i="1" lang="en-US" sz="50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  <a:r>
              <a:rPr b="0" i="1" lang="en-US" sz="36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Needfinding Take 2</a:t>
            </a:r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799" y="0"/>
            <a:ext cx="809724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1" name="Shape 681"/>
          <p:cNvGraphicFramePr/>
          <p:nvPr/>
        </p:nvGraphicFramePr>
        <p:xfrm>
          <a:off x="0" y="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{6D863A65-24C7-4EF7-BB46-169D25AB109F}</a:tableStyleId>
              </a:tblPr>
              <a:tblGrid>
                <a:gridCol w="6096000"/>
                <a:gridCol w="6096000"/>
              </a:tblGrid>
              <a:tr h="33119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/>
                        <a:t>SAY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/>
                        <a:t>THINK</a:t>
                      </a:r>
                    </a:p>
                  </a:txBody>
                  <a:tcPr marT="45725" marB="45725" marR="91450" marL="91450">
                    <a:solidFill>
                      <a:srgbClr val="8CC5D4"/>
                    </a:solidFill>
                  </a:tcPr>
                </a:tc>
              </a:tr>
              <a:tr h="3546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/>
                        <a:t>DO</a:t>
                      </a:r>
                    </a:p>
                  </a:txBody>
                  <a:tcPr marT="45725" marB="45725" marR="91450" marL="91450"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/>
                        <a:t>FEEL</a:t>
                      </a:r>
                    </a:p>
                  </a:txBody>
                  <a:tcPr marT="45725" marB="45725" marR="91450" marL="91450">
                    <a:solidFill>
                      <a:srgbClr val="8CC5D4"/>
                    </a:solidFill>
                  </a:tcPr>
                </a:tc>
              </a:tr>
            </a:tbl>
          </a:graphicData>
        </a:graphic>
      </p:graphicFrame>
      <p:sp>
        <p:nvSpPr>
          <p:cNvPr id="682" name="Shape 682"/>
          <p:cNvSpPr txBox="1"/>
          <p:nvPr/>
        </p:nvSpPr>
        <p:spPr>
          <a:xfrm>
            <a:off x="1727200" y="444500"/>
            <a:ext cx="31878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“It is sometimes hard to get enough calories at team meals because they eat a lot of meat before and after workouts”</a:t>
            </a:r>
          </a:p>
        </p:txBody>
      </p:sp>
      <p:sp>
        <p:nvSpPr>
          <p:cNvPr id="683" name="Shape 683"/>
          <p:cNvSpPr txBox="1"/>
          <p:nvPr/>
        </p:nvSpPr>
        <p:spPr>
          <a:xfrm>
            <a:off x="241300" y="1536800"/>
            <a:ext cx="26415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“It can also be socially awkward to tell waiters and such that I cannot eat their food because of the language barrier.”</a:t>
            </a:r>
          </a:p>
        </p:txBody>
      </p:sp>
      <p:sp>
        <p:nvSpPr>
          <p:cNvPr id="684" name="Shape 684"/>
          <p:cNvSpPr txBox="1"/>
          <p:nvPr/>
        </p:nvSpPr>
        <p:spPr>
          <a:xfrm>
            <a:off x="3556000" y="1308100"/>
            <a:ext cx="21972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“I usually resort to pasta and salads”</a:t>
            </a:r>
          </a:p>
        </p:txBody>
      </p:sp>
      <p:sp>
        <p:nvSpPr>
          <p:cNvPr id="685" name="Shape 685"/>
          <p:cNvSpPr txBox="1"/>
          <p:nvPr/>
        </p:nvSpPr>
        <p:spPr>
          <a:xfrm>
            <a:off x="2781300" y="2095500"/>
            <a:ext cx="24891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As a professional athlete, it can be sometimes hard to get enough protein after my workouts”</a:t>
            </a:r>
          </a:p>
        </p:txBody>
      </p:sp>
      <p:sp>
        <p:nvSpPr>
          <p:cNvPr id="686" name="Shape 686"/>
          <p:cNvSpPr txBox="1"/>
          <p:nvPr/>
        </p:nvSpPr>
        <p:spPr>
          <a:xfrm>
            <a:off x="6350000" y="406400"/>
            <a:ext cx="18543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He is tired of the inconvenience when it comes to team meals</a:t>
            </a:r>
          </a:p>
        </p:txBody>
      </p:sp>
      <p:sp>
        <p:nvSpPr>
          <p:cNvPr id="687" name="Shape 687"/>
          <p:cNvSpPr txBox="1"/>
          <p:nvPr/>
        </p:nvSpPr>
        <p:spPr>
          <a:xfrm>
            <a:off x="8966200" y="584200"/>
            <a:ext cx="1854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He sometimes just resorts to the same foods that he is tired of in order to fill his eating requirements.</a:t>
            </a:r>
          </a:p>
        </p:txBody>
      </p:sp>
      <p:sp>
        <p:nvSpPr>
          <p:cNvPr id="688" name="Shape 688"/>
          <p:cNvSpPr txBox="1"/>
          <p:nvPr/>
        </p:nvSpPr>
        <p:spPr>
          <a:xfrm>
            <a:off x="6565900" y="1968500"/>
            <a:ext cx="290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He is thinking that his diet may have effects on his career and his social life in Sweden.</a:t>
            </a:r>
          </a:p>
        </p:txBody>
      </p:sp>
      <p:sp>
        <p:nvSpPr>
          <p:cNvPr id="689" name="Shape 689"/>
          <p:cNvSpPr txBox="1"/>
          <p:nvPr/>
        </p:nvSpPr>
        <p:spPr>
          <a:xfrm>
            <a:off x="647700" y="3670300"/>
            <a:ext cx="21336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Raised his voice </a:t>
            </a:r>
            <a:r>
              <a:rPr lang="en-US">
                <a:solidFill>
                  <a:schemeClr val="dk1"/>
                </a:solidFill>
              </a:rPr>
              <a:t>in frustration</a:t>
            </a:r>
            <a:r>
              <a:rPr lang="en-US"/>
              <a:t> when talking about team meals.</a:t>
            </a:r>
          </a:p>
        </p:txBody>
      </p:sp>
      <p:sp>
        <p:nvSpPr>
          <p:cNvPr id="690" name="Shape 690"/>
          <p:cNvSpPr txBox="1"/>
          <p:nvPr/>
        </p:nvSpPr>
        <p:spPr>
          <a:xfrm>
            <a:off x="3187700" y="3721100"/>
            <a:ext cx="25656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Didn’t seem to have a confident answer to questions that asked how he plans to make his diet live up to his professional career.</a:t>
            </a:r>
          </a:p>
        </p:txBody>
      </p:sp>
      <p:sp>
        <p:nvSpPr>
          <p:cNvPr id="691" name="Shape 691"/>
          <p:cNvSpPr txBox="1"/>
          <p:nvPr/>
        </p:nvSpPr>
        <p:spPr>
          <a:xfrm>
            <a:off x="698600" y="5054600"/>
            <a:ext cx="26415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Acted nostalgic and reminiscent when talking about his mom’s cooking at home</a:t>
            </a:r>
          </a:p>
        </p:txBody>
      </p:sp>
      <p:sp>
        <p:nvSpPr>
          <p:cNvPr id="692" name="Shape 692"/>
          <p:cNvSpPr txBox="1"/>
          <p:nvPr/>
        </p:nvSpPr>
        <p:spPr>
          <a:xfrm>
            <a:off x="6565900" y="3454400"/>
            <a:ext cx="34098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He feels frustrated by not being able to eat efficiently enough while in Sweden.</a:t>
            </a:r>
          </a:p>
        </p:txBody>
      </p:sp>
      <p:sp>
        <p:nvSpPr>
          <p:cNvPr id="693" name="Shape 693"/>
          <p:cNvSpPr txBox="1"/>
          <p:nvPr/>
        </p:nvSpPr>
        <p:spPr>
          <a:xfrm>
            <a:off x="9182100" y="4076700"/>
            <a:ext cx="29082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His home and Stanford catered well to his diet needs, but now he does not have as much of a support system for his diet.</a:t>
            </a:r>
          </a:p>
        </p:txBody>
      </p:sp>
      <p:sp>
        <p:nvSpPr>
          <p:cNvPr id="694" name="Shape 694"/>
          <p:cNvSpPr txBox="1"/>
          <p:nvPr/>
        </p:nvSpPr>
        <p:spPr>
          <a:xfrm>
            <a:off x="6350000" y="4483000"/>
            <a:ext cx="2641500" cy="16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He is scared that his diet could have a major impact on his career because it is so heavily based on health and performance.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762000" y="559677"/>
            <a:ext cx="3833905" cy="49524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Libre Baskerville"/>
              <a:buNone/>
            </a:pPr>
            <a:r>
              <a:rPr b="0" i="1" lang="en-US" sz="50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Paulette</a:t>
            </a:r>
            <a:br>
              <a:rPr b="0" i="1" lang="en-US" sz="5000" u="none" cap="none" strike="noStrike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5181600" y="1555421"/>
            <a:ext cx="6248398" cy="4668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Arial"/>
              <a:buNone/>
            </a:pPr>
            <a:r>
              <a:rPr b="0" i="0" lang="en-US" sz="2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Gluten Sensitivity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Arial"/>
              <a:buNone/>
            </a:pPr>
            <a:r>
              <a:rPr lang="en-US" sz="2800"/>
              <a:t>20 years old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Arial"/>
              <a:buNone/>
            </a:pPr>
            <a:r>
              <a:rPr lang="en-US" sz="2800"/>
              <a:t>Studies MS&amp;E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Arial"/>
              <a:buNone/>
            </a:pPr>
            <a:r>
              <a:rPr lang="en-US" sz="2800"/>
              <a:t>Diagnosed last year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Arial"/>
              <a:buNone/>
            </a:pPr>
            <a:r>
              <a:rPr lang="en-US" sz="2800"/>
              <a:t>LOVES chocolate cake</a:t>
            </a:r>
          </a:p>
        </p:txBody>
      </p:sp>
      <p:sp>
        <p:nvSpPr>
          <p:cNvPr id="158" name="Shape 158"/>
          <p:cNvSpPr/>
          <p:nvPr/>
        </p:nvSpPr>
        <p:spPr>
          <a:xfrm>
            <a:off x="881745" y="1555423"/>
            <a:ext cx="3714161" cy="4223207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0738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962" y="1555425"/>
            <a:ext cx="2821737" cy="422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Shape 164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{6D863A65-24C7-4EF7-BB46-169D25AB109F}</a:tableStyleId>
              </a:tblPr>
              <a:tblGrid>
                <a:gridCol w="6096000"/>
                <a:gridCol w="6096000"/>
              </a:tblGrid>
              <a:tr h="33119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 u="none" cap="none" strike="noStrike"/>
                        <a:t>SAY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/>
                        <a:t>THINK</a:t>
                      </a:r>
                    </a:p>
                  </a:txBody>
                  <a:tcPr marT="45725" marB="45725" marR="91450" marL="91450">
                    <a:solidFill>
                      <a:srgbClr val="8CC5D4"/>
                    </a:solidFill>
                  </a:tcPr>
                </a:tc>
              </a:tr>
              <a:tr h="3546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/>
                        <a:t>DO</a:t>
                      </a:r>
                    </a:p>
                  </a:txBody>
                  <a:tcPr marT="45725" marB="45725" marR="91450" marL="91450"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/>
                        <a:t>FEEL</a:t>
                      </a:r>
                    </a:p>
                  </a:txBody>
                  <a:tcPr marT="45725" marB="45725" marR="91450" marL="91450">
                    <a:solidFill>
                      <a:srgbClr val="8CC5D4"/>
                    </a:solidFill>
                  </a:tcPr>
                </a:tc>
              </a:tr>
            </a:tbl>
          </a:graphicData>
        </a:graphic>
      </p:graphicFrame>
      <p:sp>
        <p:nvSpPr>
          <p:cNvPr id="165" name="Shape 165"/>
          <p:cNvSpPr txBox="1"/>
          <p:nvPr/>
        </p:nvSpPr>
        <p:spPr>
          <a:xfrm>
            <a:off x="829554" y="98942"/>
            <a:ext cx="3063714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“it doesn’t take that great, I’m not gonna lie”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0" y="1532941"/>
            <a:ext cx="2644243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“The food allergy testing isn’t that great, it’s not that conclusive”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432868" y="1251425"/>
            <a:ext cx="2211374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“I don’t want to mess it up”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3927267" y="85488"/>
            <a:ext cx="2061325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“I feel a lot better and I know what’s going into my body”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2371721" y="346014"/>
            <a:ext cx="179423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“A lot of people who are “gluten free” aren’t actually gluten free”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x="-311082" y="638295"/>
            <a:ext cx="284689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1" marL="45720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“I had to take drugs when I slept to sedate me so I wouldn’t scratch myself”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3893269" y="557833"/>
            <a:ext cx="216193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“there’s been times where I’ve literally had to leave half the plate and I feel awful”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21371" y="389980"/>
            <a:ext cx="2586208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“sh*t there’s gluten in a lot of things”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3459637" y="1554662"/>
            <a:ext cx="2656095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“it definitely takes away from enjoying a meal because it adds a lot of stress”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2250546" y="1020688"/>
            <a:ext cx="1544817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“I don’t want to be that person that’s like ‘oh I’m sorry I can’t eat this’”</a:t>
            </a:r>
          </a:p>
        </p:txBody>
      </p:sp>
      <p:sp>
        <p:nvSpPr>
          <p:cNvPr id="175" name="Shape 175"/>
          <p:cNvSpPr/>
          <p:nvPr/>
        </p:nvSpPr>
        <p:spPr>
          <a:xfrm>
            <a:off x="71840" y="1983071"/>
            <a:ext cx="278460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“the office would always order food for us – I always had to order a salad w/ dressing on the side”</a:t>
            </a:r>
          </a:p>
        </p:txBody>
      </p:sp>
      <p:sp>
        <p:nvSpPr>
          <p:cNvPr id="176" name="Shape 176"/>
          <p:cNvSpPr/>
          <p:nvPr/>
        </p:nvSpPr>
        <p:spPr>
          <a:xfrm>
            <a:off x="4125428" y="1226950"/>
            <a:ext cx="1459374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“I feel like a burden”</a:t>
            </a:r>
          </a:p>
        </p:txBody>
      </p:sp>
      <p:sp>
        <p:nvSpPr>
          <p:cNvPr id="177" name="Shape 177"/>
          <p:cNvSpPr/>
          <p:nvPr/>
        </p:nvSpPr>
        <p:spPr>
          <a:xfrm>
            <a:off x="3016576" y="2433952"/>
            <a:ext cx="303863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“especially when eating out sometimes I’m like I should just eat now so I don’t eat when I go out and inconvenience people”</a:t>
            </a:r>
          </a:p>
        </p:txBody>
      </p:sp>
      <p:sp>
        <p:nvSpPr>
          <p:cNvPr id="178" name="Shape 178"/>
          <p:cNvSpPr/>
          <p:nvPr/>
        </p:nvSpPr>
        <p:spPr>
          <a:xfrm>
            <a:off x="272677" y="2591763"/>
            <a:ext cx="2889415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“since it’s something that I’m not entirely sure about I don’t risk it</a:t>
            </a:r>
          </a:p>
        </p:txBody>
      </p:sp>
      <p:sp>
        <p:nvSpPr>
          <p:cNvPr id="179" name="Shape 179"/>
          <p:cNvSpPr/>
          <p:nvPr/>
        </p:nvSpPr>
        <p:spPr>
          <a:xfrm>
            <a:off x="2560444" y="1995935"/>
            <a:ext cx="3354580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“I’m super lazy so I’ll just avoid it if I’m unsure about it because it’s just not worth it”</a:t>
            </a:r>
          </a:p>
        </p:txBody>
      </p:sp>
      <p:sp>
        <p:nvSpPr>
          <p:cNvPr id="180" name="Shape 180"/>
          <p:cNvSpPr/>
          <p:nvPr/>
        </p:nvSpPr>
        <p:spPr>
          <a:xfrm>
            <a:off x="-9551" y="2996544"/>
            <a:ext cx="3582518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“you can have gluten free chocolate cake but its trash”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6421287" y="3532842"/>
            <a:ext cx="1734531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uncomfortable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eat with others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x="10685972" y="5262542"/>
            <a:ext cx="16308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like a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burden</a:t>
            </a:r>
          </a:p>
        </p:txBody>
      </p:sp>
      <p:sp>
        <p:nvSpPr>
          <p:cNvPr id="183" name="Shape 183"/>
          <p:cNvSpPr txBox="1"/>
          <p:nvPr/>
        </p:nvSpPr>
        <p:spPr>
          <a:xfrm>
            <a:off x="6741675" y="4735323"/>
            <a:ext cx="163083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unsure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what she can eat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6457362" y="5817217"/>
            <a:ext cx="163083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nostalgic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real food</a:t>
            </a:r>
          </a:p>
        </p:txBody>
      </p:sp>
      <p:sp>
        <p:nvSpPr>
          <p:cNvPr id="185" name="Shape 185"/>
          <p:cNvSpPr txBox="1"/>
          <p:nvPr/>
        </p:nvSpPr>
        <p:spPr>
          <a:xfrm>
            <a:off x="8372511" y="5215700"/>
            <a:ext cx="163083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healthy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physically</a:t>
            </a:r>
          </a:p>
        </p:txBody>
      </p:sp>
      <p:sp>
        <p:nvSpPr>
          <p:cNvPr id="186" name="Shape 186"/>
          <p:cNvSpPr txBox="1"/>
          <p:nvPr/>
        </p:nvSpPr>
        <p:spPr>
          <a:xfrm>
            <a:off x="9941320" y="4592664"/>
            <a:ext cx="163083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happy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that the diet’s working</a:t>
            </a:r>
          </a:p>
        </p:txBody>
      </p:sp>
      <p:sp>
        <p:nvSpPr>
          <p:cNvPr id="187" name="Shape 187"/>
          <p:cNvSpPr txBox="1"/>
          <p:nvPr/>
        </p:nvSpPr>
        <p:spPr>
          <a:xfrm>
            <a:off x="10427617" y="3576367"/>
            <a:ext cx="1630837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scared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change what’s working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8645889" y="3522001"/>
            <a:ext cx="16308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unfairly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judged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9870554" y="5678717"/>
            <a:ext cx="1630837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frustrated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by the gf stereotype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8088199" y="6048308"/>
            <a:ext cx="163083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uneducated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about her diet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8155818" y="3927653"/>
            <a:ext cx="1630837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unmotivated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 understand her diet better</a:t>
            </a:r>
          </a:p>
        </p:txBody>
      </p:sp>
      <p:sp>
        <p:nvSpPr>
          <p:cNvPr id="192" name="Shape 192"/>
          <p:cNvSpPr txBox="1"/>
          <p:nvPr/>
        </p:nvSpPr>
        <p:spPr>
          <a:xfrm>
            <a:off x="2225944" y="3317464"/>
            <a:ext cx="218726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showed off her arms (and lack of rashes)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80452" y="3417991"/>
            <a:ext cx="2085784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used air quotes every time she said “gluten-free”</a:t>
            </a:r>
          </a:p>
        </p:txBody>
      </p:sp>
      <p:sp>
        <p:nvSpPr>
          <p:cNvPr id="194" name="Shape 194"/>
          <p:cNvSpPr txBox="1"/>
          <p:nvPr/>
        </p:nvSpPr>
        <p:spPr>
          <a:xfrm>
            <a:off x="93723" y="4338003"/>
            <a:ext cx="2012807" cy="1754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cut us off mid-sentence to talk about her one wish that chocolate cake was gluten free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1004574" y="5862030"/>
            <a:ext cx="3609894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imitated people’s reaction to her not eating when at a restaurant or finding out she’s gluten-free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x="1949683" y="4178885"/>
            <a:ext cx="2776247" cy="1754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sat up straight when talking about strawberries and cream and then immediately slouched to describe the accompanying salad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4378330" y="5862030"/>
            <a:ext cx="1673764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Laughed at her now choice salad dressing</a:t>
            </a:r>
          </a:p>
        </p:txBody>
      </p:sp>
      <p:sp>
        <p:nvSpPr>
          <p:cNvPr id="198" name="Shape 198"/>
          <p:cNvSpPr txBox="1"/>
          <p:nvPr/>
        </p:nvSpPr>
        <p:spPr>
          <a:xfrm>
            <a:off x="4674178" y="3354135"/>
            <a:ext cx="1462702" cy="2308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Spoke assertively when talking about how healthy her diet is and quietly about the taste</a:t>
            </a:r>
          </a:p>
        </p:txBody>
      </p:sp>
      <p:sp>
        <p:nvSpPr>
          <p:cNvPr id="199" name="Shape 199"/>
          <p:cNvSpPr txBox="1"/>
          <p:nvPr/>
        </p:nvSpPr>
        <p:spPr>
          <a:xfrm>
            <a:off x="6121427" y="66775"/>
            <a:ext cx="3170399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Eating with my friends wouldn’t be so bad if they could just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remember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 am gluten free</a:t>
            </a:r>
          </a:p>
        </p:txBody>
      </p:sp>
      <p:sp>
        <p:nvSpPr>
          <p:cNvPr id="200" name="Shape 200"/>
          <p:cNvSpPr txBox="1"/>
          <p:nvPr/>
        </p:nvSpPr>
        <p:spPr>
          <a:xfrm>
            <a:off x="8103950" y="2112375"/>
            <a:ext cx="1899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wish I could put something on my salad other than olive oil</a:t>
            </a:r>
          </a:p>
        </p:txBody>
      </p:sp>
      <p:sp>
        <p:nvSpPr>
          <p:cNvPr id="201" name="Shape 201"/>
          <p:cNvSpPr txBox="1"/>
          <p:nvPr/>
        </p:nvSpPr>
        <p:spPr>
          <a:xfrm>
            <a:off x="9975175" y="1706650"/>
            <a:ext cx="2211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 my friends sometimes can’t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how hard it is to have and maintain my diet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7860647" y="1203875"/>
            <a:ext cx="2656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feel so much better on my new diet, I can’t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risk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messing it up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6174212" y="1050692"/>
            <a:ext cx="1734599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It’s so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difficult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figure out if something is gluten free, I’d rather just eat the few things I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know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are safe</a:t>
            </a:r>
          </a:p>
        </p:txBody>
      </p:sp>
      <p:sp>
        <p:nvSpPr>
          <p:cNvPr id="204" name="Shape 204"/>
          <p:cNvSpPr txBox="1"/>
          <p:nvPr/>
        </p:nvSpPr>
        <p:spPr>
          <a:xfrm>
            <a:off x="10351424" y="566867"/>
            <a:ext cx="1734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wish there were more gluten free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options</a:t>
            </a:r>
          </a:p>
        </p:txBody>
      </p:sp>
      <p:sp>
        <p:nvSpPr>
          <p:cNvPr id="205" name="Shape 205"/>
          <p:cNvSpPr txBox="1"/>
          <p:nvPr/>
        </p:nvSpPr>
        <p:spPr>
          <a:xfrm>
            <a:off x="9215637" y="66780"/>
            <a:ext cx="1734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don’t want to be l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abeled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the “gluten free girl”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" name="Shape 210"/>
          <p:cNvGraphicFramePr/>
          <p:nvPr/>
        </p:nvGraphicFramePr>
        <p:xfrm>
          <a:off x="0" y="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{6D863A65-24C7-4EF7-BB46-169D25AB109F}</a:tableStyleId>
              </a:tblPr>
              <a:tblGrid>
                <a:gridCol w="6096000"/>
                <a:gridCol w="6096000"/>
              </a:tblGrid>
              <a:tr h="33119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 u="none" cap="none" strike="noStrike"/>
                        <a:t>SAY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/>
                        <a:t>THINK</a:t>
                      </a:r>
                    </a:p>
                  </a:txBody>
                  <a:tcPr marT="45725" marB="45725" marR="91450" marL="91450">
                    <a:solidFill>
                      <a:srgbClr val="8CC5D4"/>
                    </a:solidFill>
                  </a:tcPr>
                </a:tc>
              </a:tr>
              <a:tr h="3546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/>
                        <a:t>DO</a:t>
                      </a:r>
                    </a:p>
                  </a:txBody>
                  <a:tcPr marT="45725" marB="45725" marR="91450" marL="91450"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/>
                        <a:t>FEEL</a:t>
                      </a:r>
                    </a:p>
                  </a:txBody>
                  <a:tcPr marT="45725" marB="45725" marR="91450" marL="91450">
                    <a:solidFill>
                      <a:srgbClr val="8CC5D4"/>
                    </a:solidFill>
                  </a:tcPr>
                </a:tc>
              </a:tr>
            </a:tbl>
          </a:graphicData>
        </a:graphic>
      </p:graphicFrame>
      <p:sp>
        <p:nvSpPr>
          <p:cNvPr id="211" name="Shape 211"/>
          <p:cNvSpPr/>
          <p:nvPr/>
        </p:nvSpPr>
        <p:spPr>
          <a:xfrm>
            <a:off x="2560444" y="1995935"/>
            <a:ext cx="335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“I’m super lazy so I’ll just avoid it if I’m unsure about it because it’s just not worth it”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6457362" y="5817217"/>
            <a:ext cx="1630799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nostalgic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real food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9941320" y="4592664"/>
            <a:ext cx="1630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happy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that the diet’s working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10427617" y="3576367"/>
            <a:ext cx="1630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scared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change what’s working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2225944" y="3317464"/>
            <a:ext cx="2187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showed off her arms (and lack of rashes)</a:t>
            </a:r>
          </a:p>
        </p:txBody>
      </p:sp>
      <p:sp>
        <p:nvSpPr>
          <p:cNvPr id="216" name="Shape 216"/>
          <p:cNvSpPr txBox="1"/>
          <p:nvPr/>
        </p:nvSpPr>
        <p:spPr>
          <a:xfrm>
            <a:off x="93723" y="4338003"/>
            <a:ext cx="20127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cut us off mid-sentence to talk about her one wish that chocolate cake was gluten free</a:t>
            </a:r>
          </a:p>
        </p:txBody>
      </p:sp>
      <p:sp>
        <p:nvSpPr>
          <p:cNvPr id="217" name="Shape 217"/>
          <p:cNvSpPr txBox="1"/>
          <p:nvPr/>
        </p:nvSpPr>
        <p:spPr>
          <a:xfrm>
            <a:off x="4674178" y="3354135"/>
            <a:ext cx="1462800" cy="23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Spoke assertively when talking about how healthy her diet is and quietly about the taste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7860647" y="1203875"/>
            <a:ext cx="2656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feel so much better on my new diet, I can’t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risk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messing it up</a:t>
            </a:r>
          </a:p>
        </p:txBody>
      </p:sp>
      <p:sp>
        <p:nvSpPr>
          <p:cNvPr id="219" name="Shape 219"/>
          <p:cNvSpPr txBox="1"/>
          <p:nvPr/>
        </p:nvSpPr>
        <p:spPr>
          <a:xfrm>
            <a:off x="6174212" y="1050692"/>
            <a:ext cx="1734599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It’s so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difficult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figure out if something is gluten free, I’d rather just eat the few things I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know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are safe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eadlines">
  <a:themeElements>
    <a:clrScheme name="Headlines">
      <a:dk1>
        <a:srgbClr val="000000"/>
      </a:dk1>
      <a:lt1>
        <a:srgbClr val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Headlines">
  <a:themeElements>
    <a:clrScheme name="Headlines">
      <a:dk1>
        <a:srgbClr val="000000"/>
      </a:dk1>
      <a:lt1>
        <a:srgbClr val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